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Semi Bold"/>
      <p:regular r:id="rId17"/>
    </p:embeddedFont>
    <p:embeddedFont>
      <p:font typeface="Instrument Sans Semi Bold"/>
      <p:regular r:id="rId18"/>
    </p:embeddedFont>
    <p:embeddedFont>
      <p:font typeface="Instrument Sans Semi Bold"/>
      <p:regular r:id="rId19"/>
    </p:embeddedFont>
    <p:embeddedFont>
      <p:font typeface="Instrument Sans Semi Bold"/>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
      <p:font typeface="Instrument Sans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7223046" y="2369820"/>
            <a:ext cx="5670590" cy="708779"/>
          </a:xfrm>
          <a:prstGeom prst="rect">
            <a:avLst/>
          </a:prstGeom>
          <a:noFill/>
          <a:ln/>
        </p:spPr>
        <p:txBody>
          <a:bodyPr wrap="none" lIns="0" tIns="0" rIns="0" bIns="0" rtlCol="0" anchor="t"/>
          <a:lstStyle/>
          <a:p>
            <a:pPr algn="ctr"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Chương 1</a:t>
            </a:r>
            <a:endParaRPr lang="en-US" sz="4450" dirty="0"/>
          </a:p>
        </p:txBody>
      </p:sp>
      <p:sp>
        <p:nvSpPr>
          <p:cNvPr id="4" name="Text 1"/>
          <p:cNvSpPr/>
          <p:nvPr/>
        </p:nvSpPr>
        <p:spPr>
          <a:xfrm>
            <a:off x="8339971" y="3418761"/>
            <a:ext cx="3436739" cy="425291"/>
          </a:xfrm>
          <a:prstGeom prst="rect">
            <a:avLst/>
          </a:prstGeom>
          <a:noFill/>
          <a:ln/>
        </p:spPr>
        <p:txBody>
          <a:bodyPr wrap="none" lIns="0" tIns="0" rIns="0" bIns="0" rtlCol="0" anchor="t"/>
          <a:lstStyle/>
          <a:p>
            <a:pPr algn="ctr" indent="0" marL="0">
              <a:lnSpc>
                <a:spcPts val="3300"/>
              </a:lnSpc>
              <a:buNone/>
            </a:pPr>
            <a:r>
              <a:rPr lang="en-US" sz="2650" dirty="0">
                <a:solidFill>
                  <a:srgbClr val="091C53"/>
                </a:solidFill>
                <a:latin typeface="Instrument Sans Semi Bold" pitchFamily="34" charset="0"/>
                <a:ea typeface="Instrument Sans Semi Bold" pitchFamily="34" charset="-122"/>
                <a:cs typeface="Instrument Sans Semi Bold" pitchFamily="34" charset="-120"/>
              </a:rPr>
              <a:t>Tổng quan về xe điện </a:t>
            </a:r>
            <a:endParaRPr lang="en-US" sz="2650" dirty="0"/>
          </a:p>
        </p:txBody>
      </p:sp>
      <p:sp>
        <p:nvSpPr>
          <p:cNvPr id="5" name="Text 2"/>
          <p:cNvSpPr/>
          <p:nvPr/>
        </p:nvSpPr>
        <p:spPr>
          <a:xfrm>
            <a:off x="6280190" y="4184213"/>
            <a:ext cx="7556421" cy="362903"/>
          </a:xfrm>
          <a:prstGeom prst="rect">
            <a:avLst/>
          </a:prstGeom>
          <a:noFill/>
          <a:ln/>
        </p:spPr>
        <p:txBody>
          <a:bodyPr wrap="none" lIns="0" tIns="0" rIns="0" bIns="0" rtlCol="0" anchor="t"/>
          <a:lstStyle/>
          <a:p>
            <a:pPr algn="ctr" indent="0" marL="0">
              <a:lnSpc>
                <a:spcPts val="2850"/>
              </a:lnSpc>
              <a:buNone/>
            </a:pPr>
            <a:endParaRPr lang="en-US" sz="1750" dirty="0"/>
          </a:p>
        </p:txBody>
      </p:sp>
      <p:sp>
        <p:nvSpPr>
          <p:cNvPr id="6" name="Text 3"/>
          <p:cNvSpPr/>
          <p:nvPr/>
        </p:nvSpPr>
        <p:spPr>
          <a:xfrm>
            <a:off x="6280190" y="4802267"/>
            <a:ext cx="7556421" cy="362903"/>
          </a:xfrm>
          <a:prstGeom prst="rect">
            <a:avLst/>
          </a:prstGeom>
          <a:noFill/>
          <a:ln/>
        </p:spPr>
        <p:txBody>
          <a:bodyPr wrap="none" lIns="0" tIns="0" rIns="0" bIns="0" rtlCol="0" anchor="t"/>
          <a:lstStyle/>
          <a:p>
            <a:pPr algn="ctr" indent="0" marL="0">
              <a:lnSpc>
                <a:spcPts val="2850"/>
              </a:lnSpc>
              <a:buNone/>
            </a:pPr>
            <a:endParaRPr lang="en-US" sz="1750" dirty="0"/>
          </a:p>
        </p:txBody>
      </p:sp>
      <p:sp>
        <p:nvSpPr>
          <p:cNvPr id="7" name="Text 4"/>
          <p:cNvSpPr/>
          <p:nvPr/>
        </p:nvSpPr>
        <p:spPr>
          <a:xfrm>
            <a:off x="11001375" y="5505331"/>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Trịnh Ngọc Hùng</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146453"/>
            <a:ext cx="7556421" cy="1417558"/>
          </a:xfrm>
          <a:prstGeom prst="rect">
            <a:avLst/>
          </a:prstGeom>
          <a:noFill/>
          <a:ln/>
        </p:spPr>
        <p:txBody>
          <a:bodyPr wrap="square" lIns="0" tIns="0" rIns="0" bIns="0" rtlCol="0" anchor="t"/>
          <a:lstStyle/>
          <a:p>
            <a:pPr algn="ctr"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Kết Luận: Xe Ô Tô Điện - Giải Pháp Giao Thông Bền Vững</a:t>
            </a:r>
            <a:endParaRPr lang="en-US" sz="4450" dirty="0"/>
          </a:p>
        </p:txBody>
      </p:sp>
      <p:sp>
        <p:nvSpPr>
          <p:cNvPr id="4" name="Text 1"/>
          <p:cNvSpPr/>
          <p:nvPr/>
        </p:nvSpPr>
        <p:spPr>
          <a:xfrm>
            <a:off x="1133951" y="3159323"/>
            <a:ext cx="7216259" cy="725805"/>
          </a:xfrm>
          <a:prstGeom prst="rect">
            <a:avLst/>
          </a:prstGeom>
          <a:noFill/>
          <a:ln/>
        </p:spPr>
        <p:txBody>
          <a:bodyPr wrap="square" lIns="0" tIns="0" rIns="0" bIns="0" rtlCol="0" anchor="t"/>
          <a:lstStyle/>
          <a:p>
            <a:pPr algn="l" indent="0" marL="0">
              <a:lnSpc>
                <a:spcPts val="2850"/>
              </a:lnSpc>
              <a:buNone/>
            </a:pPr>
            <a:r>
              <a:rPr lang="en-US" sz="1750" b="1" dirty="0">
                <a:solidFill>
                  <a:srgbClr val="1E3063"/>
                </a:solidFill>
                <a:latin typeface="Instrument Sans Medium" pitchFamily="34" charset="0"/>
                <a:ea typeface="Instrument Sans Medium" pitchFamily="34" charset="-122"/>
                <a:cs typeface="Instrument Sans Medium" pitchFamily="34" charset="-120"/>
              </a:rPr>
              <a:t>Xe điện là xu hướng tất yếu</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của ngành ô tô toàn cầu và Việt Nam, định hình lại tương lai giao thông xanh.</a:t>
            </a:r>
            <a:endParaRPr lang="en-US" sz="1750" dirty="0"/>
          </a:p>
        </p:txBody>
      </p:sp>
      <p:sp>
        <p:nvSpPr>
          <p:cNvPr id="5" name="Text 2"/>
          <p:cNvSpPr/>
          <p:nvPr/>
        </p:nvSpPr>
        <p:spPr>
          <a:xfrm>
            <a:off x="1133951" y="4140279"/>
            <a:ext cx="7216259" cy="725805"/>
          </a:xfrm>
          <a:prstGeom prst="rect">
            <a:avLst/>
          </a:prstGeom>
          <a:noFill/>
          <a:ln/>
        </p:spPr>
        <p:txBody>
          <a:bodyPr wrap="square" lIns="0" tIns="0" rIns="0" bIns="0" rtlCol="0" anchor="t"/>
          <a:lstStyle/>
          <a:p>
            <a:pPr algn="l" indent="0" marL="0">
              <a:lnSpc>
                <a:spcPts val="2850"/>
              </a:lnSpc>
              <a:buNone/>
            </a:pPr>
            <a:r>
              <a:rPr lang="en-US" sz="1750" b="1" dirty="0">
                <a:solidFill>
                  <a:srgbClr val="1E3063"/>
                </a:solidFill>
                <a:latin typeface="Instrument Sans Medium" pitchFamily="34" charset="0"/>
                <a:ea typeface="Instrument Sans Medium" pitchFamily="34" charset="-122"/>
                <a:cs typeface="Instrument Sans Medium" pitchFamily="34" charset="-120"/>
              </a:rPr>
              <a:t>Đầu tư vào công nghệ, hạ tầng và chính sách</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sẽ thúc đẩy sự phát triển nhanh chóng, đưa xe điện trở thành lựa chọn phổ biến.</a:t>
            </a:r>
            <a:endParaRPr lang="en-US" sz="1750" dirty="0"/>
          </a:p>
        </p:txBody>
      </p:sp>
      <p:sp>
        <p:nvSpPr>
          <p:cNvPr id="6" name="Text 3"/>
          <p:cNvSpPr/>
          <p:nvPr/>
        </p:nvSpPr>
        <p:spPr>
          <a:xfrm>
            <a:off x="1133951" y="5121235"/>
            <a:ext cx="7216259"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Người tiêu dùng hãy </a:t>
            </a:r>
            <a:pPr algn="l" indent="0" marL="0">
              <a:lnSpc>
                <a:spcPts val="2850"/>
              </a:lnSpc>
              <a:buNone/>
            </a:pPr>
            <a:r>
              <a:rPr lang="en-US" sz="1750" b="1" dirty="0">
                <a:solidFill>
                  <a:srgbClr val="1E3063"/>
                </a:solidFill>
                <a:latin typeface="Instrument Sans Medium" pitchFamily="34" charset="0"/>
                <a:ea typeface="Instrument Sans Medium" pitchFamily="34" charset="-122"/>
                <a:cs typeface="Instrument Sans Medium" pitchFamily="34" charset="-120"/>
              </a:rPr>
              <a:t>cân nhắc chuyển đổi</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để góp phần bảo vệ môi trường và tiết kiệm chi phí.</a:t>
            </a:r>
            <a:endParaRPr lang="en-US" sz="1750" dirty="0"/>
          </a:p>
        </p:txBody>
      </p:sp>
      <p:sp>
        <p:nvSpPr>
          <p:cNvPr id="7" name="Shape 4"/>
          <p:cNvSpPr/>
          <p:nvPr/>
        </p:nvSpPr>
        <p:spPr>
          <a:xfrm>
            <a:off x="793790" y="2904173"/>
            <a:ext cx="30480" cy="3198019"/>
          </a:xfrm>
          <a:prstGeom prst="rect">
            <a:avLst/>
          </a:prstGeom>
          <a:solidFill>
            <a:srgbClr val="84C1FA"/>
          </a:solidFill>
          <a:ln/>
        </p:spPr>
      </p:sp>
      <p:sp>
        <p:nvSpPr>
          <p:cNvPr id="8" name="Text 5"/>
          <p:cNvSpPr/>
          <p:nvPr/>
        </p:nvSpPr>
        <p:spPr>
          <a:xfrm>
            <a:off x="793790" y="6357342"/>
            <a:ext cx="7556421" cy="725805"/>
          </a:xfrm>
          <a:prstGeom prst="rect">
            <a:avLst/>
          </a:prstGeom>
          <a:noFill/>
          <a:ln/>
        </p:spPr>
        <p:txBody>
          <a:bodyPr wrap="square" lIns="0" tIns="0" rIns="0" bIns="0" rtlCol="0" anchor="t"/>
          <a:lstStyle/>
          <a:p>
            <a:pPr algn="ctr"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Tương lai xanh đang chờ đón chúng ta trên những chiếc xe điện hiện đại!</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3418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Xe Ô Tô Điện Là Gì?</a:t>
            </a:r>
            <a:endParaRPr lang="en-US" sz="4450" dirty="0"/>
          </a:p>
        </p:txBody>
      </p:sp>
      <p:sp>
        <p:nvSpPr>
          <p:cNvPr id="3" name="Text 1"/>
          <p:cNvSpPr/>
          <p:nvPr/>
        </p:nvSpPr>
        <p:spPr>
          <a:xfrm>
            <a:off x="793790" y="3196590"/>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Xe ô tô điện (EV) sử dụng động cơ điện thay cho động cơ đốt trong truyền thống. Nguồn năng lượng chính là pin sạc,</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ít</a:t>
            </a:r>
            <a:pPr algn="l" indent="0" marL="0">
              <a:lnSpc>
                <a:spcPts val="2850"/>
              </a:lnSpc>
              <a:buNone/>
            </a:pPr>
            <a:r>
              <a:rPr lang="en-US" sz="1750" dirty="0">
                <a:solidFill>
                  <a:srgbClr val="0540AD"/>
                </a:solidFill>
                <a:latin typeface="Instrument Sans Medium" pitchFamily="34" charset="0"/>
                <a:ea typeface="Instrument Sans Medium" pitchFamily="34" charset="-122"/>
                <a:cs typeface="Instrument Sans Medium" pitchFamily="34" charset="-120"/>
              </a:rPr>
              <a:t> thải khí CO2 khi vận hành</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a:t>
            </a:r>
            <a:endParaRPr lang="en-US" sz="1750" dirty="0"/>
          </a:p>
        </p:txBody>
      </p:sp>
      <p:sp>
        <p:nvSpPr>
          <p:cNvPr id="4" name="Shape 2"/>
          <p:cNvSpPr/>
          <p:nvPr/>
        </p:nvSpPr>
        <p:spPr>
          <a:xfrm>
            <a:off x="793790" y="4517708"/>
            <a:ext cx="6407944" cy="1677591"/>
          </a:xfrm>
          <a:prstGeom prst="roundRect">
            <a:avLst>
              <a:gd name="adj" fmla="val 8721"/>
            </a:avLst>
          </a:prstGeom>
          <a:solidFill>
            <a:srgbClr val="FFFFFF"/>
          </a:solidFill>
          <a:ln/>
        </p:spPr>
      </p:sp>
      <p:sp>
        <p:nvSpPr>
          <p:cNvPr id="5" name="Shape 3"/>
          <p:cNvSpPr/>
          <p:nvPr/>
        </p:nvSpPr>
        <p:spPr>
          <a:xfrm>
            <a:off x="793790" y="4487228"/>
            <a:ext cx="6407944" cy="121920"/>
          </a:xfrm>
          <a:prstGeom prst="roundRect">
            <a:avLst>
              <a:gd name="adj" fmla="val 167442"/>
            </a:avLst>
          </a:prstGeom>
          <a:solidFill>
            <a:srgbClr val="84C1FA"/>
          </a:solidFill>
          <a:ln/>
        </p:spPr>
      </p:sp>
      <p:sp>
        <p:nvSpPr>
          <p:cNvPr id="6" name="Shape 4"/>
          <p:cNvSpPr/>
          <p:nvPr/>
        </p:nvSpPr>
        <p:spPr>
          <a:xfrm>
            <a:off x="3657540" y="4177546"/>
            <a:ext cx="680442" cy="680442"/>
          </a:xfrm>
          <a:prstGeom prst="roundRect">
            <a:avLst>
              <a:gd name="adj" fmla="val 134383"/>
            </a:avLst>
          </a:prstGeom>
          <a:solidFill>
            <a:srgbClr val="84C1FA"/>
          </a:solidFill>
          <a:ln/>
        </p:spPr>
      </p:sp>
      <p:pic>
        <p:nvPicPr>
          <p:cNvPr id="7" name="Image 0" descr="preencoded.png">    </p:cNvPr>
          <p:cNvPicPr>
            <a:picLocks noChangeAspect="1"/>
          </p:cNvPicPr>
          <p:nvPr/>
        </p:nvPicPr>
        <p:blipFill>
          <a:blip r:embed="rId1"/>
          <a:stretch>
            <a:fillRect/>
          </a:stretch>
        </p:blipFill>
        <p:spPr>
          <a:xfrm>
            <a:off x="3861614" y="4347686"/>
            <a:ext cx="272177" cy="340162"/>
          </a:xfrm>
          <a:prstGeom prst="rect">
            <a:avLst/>
          </a:prstGeom>
        </p:spPr>
      </p:pic>
      <p:sp>
        <p:nvSpPr>
          <p:cNvPr id="8" name="Text 5"/>
          <p:cNvSpPr/>
          <p:nvPr/>
        </p:nvSpPr>
        <p:spPr>
          <a:xfrm>
            <a:off x="1051084" y="508468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Xe thuần điện (BEV)</a:t>
            </a:r>
            <a:endParaRPr lang="en-US" sz="2200" dirty="0"/>
          </a:p>
        </p:txBody>
      </p:sp>
      <p:sp>
        <p:nvSpPr>
          <p:cNvPr id="9" name="Text 6"/>
          <p:cNvSpPr/>
          <p:nvPr/>
        </p:nvSpPr>
        <p:spPr>
          <a:xfrm>
            <a:off x="1051084" y="5575102"/>
            <a:ext cx="5893356"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Chỉ sử dụng pin và động cơ điện.</a:t>
            </a:r>
            <a:endParaRPr lang="en-US" sz="1750" dirty="0"/>
          </a:p>
        </p:txBody>
      </p:sp>
      <p:sp>
        <p:nvSpPr>
          <p:cNvPr id="10" name="Shape 7"/>
          <p:cNvSpPr/>
          <p:nvPr/>
        </p:nvSpPr>
        <p:spPr>
          <a:xfrm>
            <a:off x="7428548" y="4517708"/>
            <a:ext cx="6408063" cy="1677591"/>
          </a:xfrm>
          <a:prstGeom prst="roundRect">
            <a:avLst>
              <a:gd name="adj" fmla="val 8721"/>
            </a:avLst>
          </a:prstGeom>
          <a:solidFill>
            <a:srgbClr val="FFFFFF"/>
          </a:solidFill>
          <a:ln/>
        </p:spPr>
      </p:sp>
      <p:sp>
        <p:nvSpPr>
          <p:cNvPr id="11" name="Shape 8"/>
          <p:cNvSpPr/>
          <p:nvPr/>
        </p:nvSpPr>
        <p:spPr>
          <a:xfrm>
            <a:off x="7428548" y="4487228"/>
            <a:ext cx="6408063" cy="121920"/>
          </a:xfrm>
          <a:prstGeom prst="roundRect">
            <a:avLst>
              <a:gd name="adj" fmla="val 167442"/>
            </a:avLst>
          </a:prstGeom>
          <a:solidFill>
            <a:srgbClr val="84C1FA"/>
          </a:solidFill>
          <a:ln/>
        </p:spPr>
      </p:sp>
      <p:sp>
        <p:nvSpPr>
          <p:cNvPr id="12" name="Shape 9"/>
          <p:cNvSpPr/>
          <p:nvPr/>
        </p:nvSpPr>
        <p:spPr>
          <a:xfrm>
            <a:off x="10292298" y="4177546"/>
            <a:ext cx="680442" cy="680442"/>
          </a:xfrm>
          <a:prstGeom prst="roundRect">
            <a:avLst>
              <a:gd name="adj" fmla="val 134383"/>
            </a:avLst>
          </a:prstGeom>
          <a:solidFill>
            <a:srgbClr val="84C1FA"/>
          </a:solidFill>
          <a:ln/>
        </p:spPr>
      </p:sp>
      <p:pic>
        <p:nvPicPr>
          <p:cNvPr id="13" name="Image 1" descr="preencoded.png">    </p:cNvPr>
          <p:cNvPicPr>
            <a:picLocks noChangeAspect="1"/>
          </p:cNvPicPr>
          <p:nvPr/>
        </p:nvPicPr>
        <p:blipFill>
          <a:blip r:embed="rId2"/>
          <a:stretch>
            <a:fillRect/>
          </a:stretch>
        </p:blipFill>
        <p:spPr>
          <a:xfrm>
            <a:off x="10496371" y="4347686"/>
            <a:ext cx="272177" cy="340162"/>
          </a:xfrm>
          <a:prstGeom prst="rect">
            <a:avLst/>
          </a:prstGeom>
        </p:spPr>
      </p:pic>
      <p:sp>
        <p:nvSpPr>
          <p:cNvPr id="14" name="Text 10"/>
          <p:cNvSpPr/>
          <p:nvPr/>
        </p:nvSpPr>
        <p:spPr>
          <a:xfrm>
            <a:off x="7685842" y="5084683"/>
            <a:ext cx="3505914"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Xe Hybrid sạc điện (PHEV)</a:t>
            </a:r>
            <a:endParaRPr lang="en-US" sz="2200" dirty="0"/>
          </a:p>
        </p:txBody>
      </p:sp>
      <p:sp>
        <p:nvSpPr>
          <p:cNvPr id="15" name="Text 11"/>
          <p:cNvSpPr/>
          <p:nvPr/>
        </p:nvSpPr>
        <p:spPr>
          <a:xfrm>
            <a:off x="7685842" y="5575102"/>
            <a:ext cx="5893475"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Kết hợp động cơ điện và xăng.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0812" y="613529"/>
            <a:ext cx="8484989" cy="697230"/>
          </a:xfrm>
          <a:prstGeom prst="rect">
            <a:avLst/>
          </a:prstGeom>
          <a:noFill/>
          <a:ln/>
        </p:spPr>
        <p:txBody>
          <a:bodyPr wrap="none" lIns="0" tIns="0" rIns="0" bIns="0" rtlCol="0" anchor="t"/>
          <a:lstStyle/>
          <a:p>
            <a:pPr algn="l" indent="0" marL="0">
              <a:lnSpc>
                <a:spcPts val="5450"/>
              </a:lnSpc>
              <a:buNone/>
            </a:pPr>
            <a:r>
              <a:rPr lang="en-US" sz="4350" dirty="0">
                <a:solidFill>
                  <a:srgbClr val="091C53"/>
                </a:solidFill>
                <a:latin typeface="Instrument Sans Semi Bold" pitchFamily="34" charset="0"/>
                <a:ea typeface="Instrument Sans Semi Bold" pitchFamily="34" charset="-122"/>
                <a:cs typeface="Instrument Sans Semi Bold" pitchFamily="34" charset="-120"/>
              </a:rPr>
              <a:t>Cấu Tạo Chính Của Xe Ô Tô Điện</a:t>
            </a:r>
            <a:endParaRPr lang="en-US" sz="4350" dirty="0"/>
          </a:p>
        </p:txBody>
      </p:sp>
      <p:sp>
        <p:nvSpPr>
          <p:cNvPr id="3" name="Shape 1"/>
          <p:cNvSpPr/>
          <p:nvPr/>
        </p:nvSpPr>
        <p:spPr>
          <a:xfrm>
            <a:off x="780812" y="1896308"/>
            <a:ext cx="6262211" cy="2623661"/>
          </a:xfrm>
          <a:prstGeom prst="roundRect">
            <a:avLst>
              <a:gd name="adj" fmla="val 7653"/>
            </a:avLst>
          </a:prstGeom>
          <a:solidFill>
            <a:srgbClr val="CEE6FD"/>
          </a:solidFill>
          <a:ln/>
        </p:spPr>
      </p:sp>
      <p:sp>
        <p:nvSpPr>
          <p:cNvPr id="4" name="Shape 2"/>
          <p:cNvSpPr/>
          <p:nvPr/>
        </p:nvSpPr>
        <p:spPr>
          <a:xfrm>
            <a:off x="1003816" y="2119313"/>
            <a:ext cx="669250" cy="669250"/>
          </a:xfrm>
          <a:prstGeom prst="roundRect">
            <a:avLst>
              <a:gd name="adj" fmla="val 13661689"/>
            </a:avLst>
          </a:prstGeom>
          <a:solidFill>
            <a:srgbClr val="84C1FA"/>
          </a:solidFill>
          <a:ln/>
        </p:spPr>
      </p:sp>
      <p:pic>
        <p:nvPicPr>
          <p:cNvPr id="5" name="Image 0" descr="preencoded.png">    </p:cNvPr>
          <p:cNvPicPr>
            <a:picLocks noChangeAspect="1"/>
          </p:cNvPicPr>
          <p:nvPr/>
        </p:nvPicPr>
        <p:blipFill>
          <a:blip r:embed="rId1"/>
          <a:stretch>
            <a:fillRect/>
          </a:stretch>
        </p:blipFill>
        <p:spPr>
          <a:xfrm>
            <a:off x="1187887" y="2265640"/>
            <a:ext cx="301109" cy="376476"/>
          </a:xfrm>
          <a:prstGeom prst="rect">
            <a:avLst/>
          </a:prstGeom>
        </p:spPr>
      </p:pic>
      <p:sp>
        <p:nvSpPr>
          <p:cNvPr id="6" name="Text 3"/>
          <p:cNvSpPr/>
          <p:nvPr/>
        </p:nvSpPr>
        <p:spPr>
          <a:xfrm>
            <a:off x="1003816" y="3011567"/>
            <a:ext cx="2788801" cy="348496"/>
          </a:xfrm>
          <a:prstGeom prst="rect">
            <a:avLst/>
          </a:prstGeom>
          <a:noFill/>
          <a:ln/>
        </p:spPr>
        <p:txBody>
          <a:bodyPr wrap="none" lIns="0" tIns="0" rIns="0" bIns="0" rtlCol="0" anchor="t"/>
          <a:lstStyle/>
          <a:p>
            <a:pPr algn="l" indent="0" marL="0">
              <a:lnSpc>
                <a:spcPts val="2700"/>
              </a:lnSpc>
              <a:buNone/>
            </a:pPr>
            <a:r>
              <a:rPr lang="en-US" sz="2150" dirty="0">
                <a:solidFill>
                  <a:srgbClr val="1E3063"/>
                </a:solidFill>
                <a:latin typeface="Instrument Sans Semi Bold" pitchFamily="34" charset="0"/>
                <a:ea typeface="Instrument Sans Semi Bold" pitchFamily="34" charset="-122"/>
                <a:cs typeface="Instrument Sans Semi Bold" pitchFamily="34" charset="-120"/>
              </a:rPr>
              <a:t>Bộ pin Lithium-ion</a:t>
            </a:r>
            <a:endParaRPr lang="en-US" sz="2150" dirty="0"/>
          </a:p>
        </p:txBody>
      </p:sp>
      <p:sp>
        <p:nvSpPr>
          <p:cNvPr id="7" name="Text 4"/>
          <p:cNvSpPr/>
          <p:nvPr/>
        </p:nvSpPr>
        <p:spPr>
          <a:xfrm>
            <a:off x="1003816" y="3583067"/>
            <a:ext cx="5816203" cy="713899"/>
          </a:xfrm>
          <a:prstGeom prst="rect">
            <a:avLst/>
          </a:prstGeom>
          <a:noFill/>
          <a:ln/>
        </p:spPr>
        <p:txBody>
          <a:bodyPr wrap="square" lIns="0" tIns="0" rIns="0" bIns="0" rtlCol="0" anchor="t"/>
          <a:lstStyle/>
          <a:p>
            <a:pPr algn="l" indent="0" marL="0">
              <a:lnSpc>
                <a:spcPts val="280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Lưu trữ năng lượng, thường đặt dưới sàn hoặc phía sau xe để tối ưu không gian và trọng tâm.</a:t>
            </a:r>
            <a:endParaRPr lang="en-US" sz="1750" dirty="0"/>
          </a:p>
        </p:txBody>
      </p:sp>
      <p:sp>
        <p:nvSpPr>
          <p:cNvPr id="8" name="Shape 5"/>
          <p:cNvSpPr/>
          <p:nvPr/>
        </p:nvSpPr>
        <p:spPr>
          <a:xfrm>
            <a:off x="780812" y="4742974"/>
            <a:ext cx="6262211" cy="2266712"/>
          </a:xfrm>
          <a:prstGeom prst="roundRect">
            <a:avLst>
              <a:gd name="adj" fmla="val 8859"/>
            </a:avLst>
          </a:prstGeom>
          <a:solidFill>
            <a:srgbClr val="CEE6FD"/>
          </a:solidFill>
          <a:ln/>
        </p:spPr>
      </p:sp>
      <p:sp>
        <p:nvSpPr>
          <p:cNvPr id="9" name="Shape 6"/>
          <p:cNvSpPr/>
          <p:nvPr/>
        </p:nvSpPr>
        <p:spPr>
          <a:xfrm>
            <a:off x="1003816" y="4965978"/>
            <a:ext cx="669250" cy="669250"/>
          </a:xfrm>
          <a:prstGeom prst="roundRect">
            <a:avLst>
              <a:gd name="adj" fmla="val 13661689"/>
            </a:avLst>
          </a:prstGeom>
          <a:solidFill>
            <a:srgbClr val="84C1FA"/>
          </a:solidFill>
          <a:ln/>
        </p:spPr>
      </p:sp>
      <p:pic>
        <p:nvPicPr>
          <p:cNvPr id="10" name="Image 1" descr="preencoded.png">    </p:cNvPr>
          <p:cNvPicPr>
            <a:picLocks noChangeAspect="1"/>
          </p:cNvPicPr>
          <p:nvPr/>
        </p:nvPicPr>
        <p:blipFill>
          <a:blip r:embed="rId2"/>
          <a:stretch>
            <a:fillRect/>
          </a:stretch>
        </p:blipFill>
        <p:spPr>
          <a:xfrm>
            <a:off x="1187887" y="5112306"/>
            <a:ext cx="301109" cy="376476"/>
          </a:xfrm>
          <a:prstGeom prst="rect">
            <a:avLst/>
          </a:prstGeom>
        </p:spPr>
      </p:pic>
      <p:sp>
        <p:nvSpPr>
          <p:cNvPr id="11" name="Text 7"/>
          <p:cNvSpPr/>
          <p:nvPr/>
        </p:nvSpPr>
        <p:spPr>
          <a:xfrm>
            <a:off x="1003816" y="5858232"/>
            <a:ext cx="2788801" cy="348496"/>
          </a:xfrm>
          <a:prstGeom prst="rect">
            <a:avLst/>
          </a:prstGeom>
          <a:noFill/>
          <a:ln/>
        </p:spPr>
        <p:txBody>
          <a:bodyPr wrap="none" lIns="0" tIns="0" rIns="0" bIns="0" rtlCol="0" anchor="t"/>
          <a:lstStyle/>
          <a:p>
            <a:pPr algn="l" indent="0" marL="0">
              <a:lnSpc>
                <a:spcPts val="2700"/>
              </a:lnSpc>
              <a:buNone/>
            </a:pPr>
            <a:r>
              <a:rPr lang="en-US" sz="2150" dirty="0">
                <a:solidFill>
                  <a:srgbClr val="1E3063"/>
                </a:solidFill>
                <a:latin typeface="Instrument Sans Semi Bold" pitchFamily="34" charset="0"/>
                <a:ea typeface="Instrument Sans Semi Bold" pitchFamily="34" charset="-122"/>
                <a:cs typeface="Instrument Sans Semi Bold" pitchFamily="34" charset="-120"/>
              </a:rPr>
              <a:t>Động cơ điện</a:t>
            </a:r>
            <a:endParaRPr lang="en-US" sz="2150" dirty="0"/>
          </a:p>
        </p:txBody>
      </p:sp>
      <p:sp>
        <p:nvSpPr>
          <p:cNvPr id="12" name="Text 8"/>
          <p:cNvSpPr/>
          <p:nvPr/>
        </p:nvSpPr>
        <p:spPr>
          <a:xfrm>
            <a:off x="1003816" y="6429732"/>
            <a:ext cx="5816203" cy="356949"/>
          </a:xfrm>
          <a:prstGeom prst="rect">
            <a:avLst/>
          </a:prstGeom>
          <a:noFill/>
          <a:ln/>
        </p:spPr>
        <p:txBody>
          <a:bodyPr wrap="none" lIns="0" tIns="0" rIns="0" bIns="0" rtlCol="0" anchor="t"/>
          <a:lstStyle/>
          <a:p>
            <a:pPr algn="l" indent="0" marL="0">
              <a:lnSpc>
                <a:spcPts val="280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Chuyển hóa điện năng thành cơ năng kéo bánh xe.</a:t>
            </a:r>
            <a:endParaRPr lang="en-US" sz="1750" dirty="0"/>
          </a:p>
        </p:txBody>
      </p:sp>
      <p:sp>
        <p:nvSpPr>
          <p:cNvPr id="13" name="Shape 9"/>
          <p:cNvSpPr/>
          <p:nvPr/>
        </p:nvSpPr>
        <p:spPr>
          <a:xfrm>
            <a:off x="7594997" y="1896308"/>
            <a:ext cx="6262211" cy="2623661"/>
          </a:xfrm>
          <a:prstGeom prst="roundRect">
            <a:avLst>
              <a:gd name="adj" fmla="val 7653"/>
            </a:avLst>
          </a:prstGeom>
          <a:solidFill>
            <a:srgbClr val="CEE6FD"/>
          </a:solidFill>
          <a:ln/>
        </p:spPr>
      </p:sp>
      <p:sp>
        <p:nvSpPr>
          <p:cNvPr id="14" name="Shape 10"/>
          <p:cNvSpPr/>
          <p:nvPr/>
        </p:nvSpPr>
        <p:spPr>
          <a:xfrm>
            <a:off x="7818001" y="2119313"/>
            <a:ext cx="669250" cy="669250"/>
          </a:xfrm>
          <a:prstGeom prst="roundRect">
            <a:avLst>
              <a:gd name="adj" fmla="val 13661689"/>
            </a:avLst>
          </a:prstGeom>
          <a:solidFill>
            <a:srgbClr val="84C1FA"/>
          </a:solidFill>
          <a:ln/>
        </p:spPr>
      </p:sp>
      <p:pic>
        <p:nvPicPr>
          <p:cNvPr id="15" name="Image 2" descr="preencoded.png">    </p:cNvPr>
          <p:cNvPicPr>
            <a:picLocks noChangeAspect="1"/>
          </p:cNvPicPr>
          <p:nvPr/>
        </p:nvPicPr>
        <p:blipFill>
          <a:blip r:embed="rId3"/>
          <a:stretch>
            <a:fillRect/>
          </a:stretch>
        </p:blipFill>
        <p:spPr>
          <a:xfrm>
            <a:off x="8002072" y="2265640"/>
            <a:ext cx="301109" cy="376476"/>
          </a:xfrm>
          <a:prstGeom prst="rect">
            <a:avLst/>
          </a:prstGeom>
        </p:spPr>
      </p:pic>
      <p:sp>
        <p:nvSpPr>
          <p:cNvPr id="16" name="Text 11"/>
          <p:cNvSpPr/>
          <p:nvPr/>
        </p:nvSpPr>
        <p:spPr>
          <a:xfrm>
            <a:off x="7818001" y="3011567"/>
            <a:ext cx="3584258" cy="348496"/>
          </a:xfrm>
          <a:prstGeom prst="rect">
            <a:avLst/>
          </a:prstGeom>
          <a:noFill/>
          <a:ln/>
        </p:spPr>
        <p:txBody>
          <a:bodyPr wrap="none" lIns="0" tIns="0" rIns="0" bIns="0" rtlCol="0" anchor="t"/>
          <a:lstStyle/>
          <a:p>
            <a:pPr algn="l" indent="0" marL="0">
              <a:lnSpc>
                <a:spcPts val="2700"/>
              </a:lnSpc>
              <a:buNone/>
            </a:pPr>
            <a:r>
              <a:rPr lang="en-US" sz="2150" dirty="0">
                <a:solidFill>
                  <a:srgbClr val="1E3063"/>
                </a:solidFill>
                <a:latin typeface="Instrument Sans Semi Bold" pitchFamily="34" charset="0"/>
                <a:ea typeface="Instrument Sans Semi Bold" pitchFamily="34" charset="-122"/>
                <a:cs typeface="Instrument Sans Semi Bold" pitchFamily="34" charset="-120"/>
              </a:rPr>
              <a:t>Hệ thống điều khiển điện tử</a:t>
            </a:r>
            <a:endParaRPr lang="en-US" sz="2150" dirty="0"/>
          </a:p>
        </p:txBody>
      </p:sp>
      <p:sp>
        <p:nvSpPr>
          <p:cNvPr id="17" name="Text 12"/>
          <p:cNvSpPr/>
          <p:nvPr/>
        </p:nvSpPr>
        <p:spPr>
          <a:xfrm>
            <a:off x="7818001" y="3583067"/>
            <a:ext cx="5816203" cy="713899"/>
          </a:xfrm>
          <a:prstGeom prst="rect">
            <a:avLst/>
          </a:prstGeom>
          <a:noFill/>
          <a:ln/>
        </p:spPr>
        <p:txBody>
          <a:bodyPr wrap="square" lIns="0" tIns="0" rIns="0" bIns="0" rtlCol="0" anchor="t"/>
          <a:lstStyle/>
          <a:p>
            <a:pPr algn="l" indent="0" marL="0">
              <a:lnSpc>
                <a:spcPts val="280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Quản lý năng lượng, tốc độ động cơ và các chức năng khác, đảm bảo xe vận hành trơn tru.</a:t>
            </a:r>
            <a:endParaRPr lang="en-US" sz="1750" dirty="0"/>
          </a:p>
        </p:txBody>
      </p:sp>
      <p:sp>
        <p:nvSpPr>
          <p:cNvPr id="18" name="Shape 13"/>
          <p:cNvSpPr/>
          <p:nvPr/>
        </p:nvSpPr>
        <p:spPr>
          <a:xfrm>
            <a:off x="7594997" y="4742974"/>
            <a:ext cx="6262211" cy="2623661"/>
          </a:xfrm>
          <a:prstGeom prst="roundRect">
            <a:avLst>
              <a:gd name="adj" fmla="val 7653"/>
            </a:avLst>
          </a:prstGeom>
          <a:solidFill>
            <a:srgbClr val="CEE6FD"/>
          </a:solidFill>
          <a:ln/>
        </p:spPr>
      </p:sp>
      <p:sp>
        <p:nvSpPr>
          <p:cNvPr id="19" name="Shape 14"/>
          <p:cNvSpPr/>
          <p:nvPr/>
        </p:nvSpPr>
        <p:spPr>
          <a:xfrm>
            <a:off x="7818001" y="4965978"/>
            <a:ext cx="669250" cy="669250"/>
          </a:xfrm>
          <a:prstGeom prst="roundRect">
            <a:avLst>
              <a:gd name="adj" fmla="val 13661689"/>
            </a:avLst>
          </a:prstGeom>
          <a:solidFill>
            <a:srgbClr val="84C1FA"/>
          </a:solidFill>
          <a:ln/>
        </p:spPr>
      </p:sp>
      <p:pic>
        <p:nvPicPr>
          <p:cNvPr id="20" name="Image 3" descr="preencoded.png">    </p:cNvPr>
          <p:cNvPicPr>
            <a:picLocks noChangeAspect="1"/>
          </p:cNvPicPr>
          <p:nvPr/>
        </p:nvPicPr>
        <p:blipFill>
          <a:blip r:embed="rId4"/>
          <a:stretch>
            <a:fillRect/>
          </a:stretch>
        </p:blipFill>
        <p:spPr>
          <a:xfrm>
            <a:off x="8002072" y="5112306"/>
            <a:ext cx="301109" cy="376476"/>
          </a:xfrm>
          <a:prstGeom prst="rect">
            <a:avLst/>
          </a:prstGeom>
        </p:spPr>
      </p:pic>
      <p:sp>
        <p:nvSpPr>
          <p:cNvPr id="21" name="Text 15"/>
          <p:cNvSpPr/>
          <p:nvPr/>
        </p:nvSpPr>
        <p:spPr>
          <a:xfrm>
            <a:off x="7818001" y="5858232"/>
            <a:ext cx="2788801" cy="348496"/>
          </a:xfrm>
          <a:prstGeom prst="rect">
            <a:avLst/>
          </a:prstGeom>
          <a:noFill/>
          <a:ln/>
        </p:spPr>
        <p:txBody>
          <a:bodyPr wrap="none" lIns="0" tIns="0" rIns="0" bIns="0" rtlCol="0" anchor="t"/>
          <a:lstStyle/>
          <a:p>
            <a:pPr algn="l" indent="0" marL="0">
              <a:lnSpc>
                <a:spcPts val="2700"/>
              </a:lnSpc>
              <a:buNone/>
            </a:pPr>
            <a:r>
              <a:rPr lang="en-US" sz="2150" dirty="0">
                <a:solidFill>
                  <a:srgbClr val="1E3063"/>
                </a:solidFill>
                <a:latin typeface="Instrument Sans Semi Bold" pitchFamily="34" charset="0"/>
                <a:ea typeface="Instrument Sans Semi Bold" pitchFamily="34" charset="-122"/>
                <a:cs typeface="Instrument Sans Semi Bold" pitchFamily="34" charset="-120"/>
              </a:rPr>
              <a:t>Các bộ phận phụ trợ</a:t>
            </a:r>
            <a:endParaRPr lang="en-US" sz="2150" dirty="0"/>
          </a:p>
        </p:txBody>
      </p:sp>
      <p:sp>
        <p:nvSpPr>
          <p:cNvPr id="22" name="Text 16"/>
          <p:cNvSpPr/>
          <p:nvPr/>
        </p:nvSpPr>
        <p:spPr>
          <a:xfrm>
            <a:off x="7818001" y="6429732"/>
            <a:ext cx="5816203" cy="713899"/>
          </a:xfrm>
          <a:prstGeom prst="rect">
            <a:avLst/>
          </a:prstGeom>
          <a:noFill/>
          <a:ln/>
        </p:spPr>
        <p:txBody>
          <a:bodyPr wrap="square" lIns="0" tIns="0" rIns="0" bIns="0" rtlCol="0" anchor="t"/>
          <a:lstStyle/>
          <a:p>
            <a:pPr algn="l" indent="0" marL="0">
              <a:lnSpc>
                <a:spcPts val="280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Bao gồm bộ sạc onboard, bộ chuyển đổi DC/DC, hệ thống làm mát pin , bộ sạc bin và động cơ .</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288977"/>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Các Loại Xe Ô Tô Điện Phổ Biến</a:t>
            </a:r>
            <a:endParaRPr lang="en-US" sz="4450" dirty="0"/>
          </a:p>
        </p:txBody>
      </p:sp>
      <p:sp>
        <p:nvSpPr>
          <p:cNvPr id="4" name="Text 1"/>
          <p:cNvSpPr/>
          <p:nvPr/>
        </p:nvSpPr>
        <p:spPr>
          <a:xfrm>
            <a:off x="793790" y="4046696"/>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1E3063"/>
                </a:solidFill>
                <a:latin typeface="Instrument Sans Medium" pitchFamily="34" charset="0"/>
                <a:ea typeface="Instrument Sans Medium" pitchFamily="34" charset="-122"/>
                <a:cs typeface="Instrument Sans Medium" pitchFamily="34" charset="-120"/>
              </a:rPr>
              <a:t>Xe thuần điện :</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Chạy hoàn toàn bằng điện, không sử dụng xăng, phát thải bằng 0.</a:t>
            </a:r>
            <a:endParaRPr lang="en-US" sz="1750" dirty="0"/>
          </a:p>
        </p:txBody>
      </p:sp>
      <p:sp>
        <p:nvSpPr>
          <p:cNvPr id="5" name="Text 2"/>
          <p:cNvSpPr/>
          <p:nvPr/>
        </p:nvSpPr>
        <p:spPr>
          <a:xfrm>
            <a:off x="793790" y="4851797"/>
            <a:ext cx="7556421"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1E3063"/>
                </a:solidFill>
                <a:latin typeface="Instrument Sans Medium" pitchFamily="34" charset="0"/>
                <a:ea typeface="Instrument Sans Medium" pitchFamily="34" charset="-122"/>
                <a:cs typeface="Instrument Sans Medium" pitchFamily="34" charset="-120"/>
              </a:rPr>
              <a:t>Xe hybrid  :</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Kết hợp động cơ điện và động cơ xăng, có thể sạc pin từ nguồn điện ngoài, cho phép di chuyển thuần điện ở quãng đường nhất định.</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899166"/>
            <a:ext cx="9059228"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Ưu Điểm Nổi Bật Của Xe Ô Tô Điện</a:t>
            </a:r>
            <a:endParaRPr lang="en-US" sz="4450" dirty="0"/>
          </a:p>
        </p:txBody>
      </p:sp>
      <p:pic>
        <p:nvPicPr>
          <p:cNvPr id="3" name="Image 0" descr="preencoded.png">    </p:cNvPr>
          <p:cNvPicPr>
            <a:picLocks noChangeAspect="1"/>
          </p:cNvPicPr>
          <p:nvPr/>
        </p:nvPicPr>
        <p:blipFill>
          <a:blip r:embed="rId1"/>
          <a:stretch>
            <a:fillRect/>
          </a:stretch>
        </p:blipFill>
        <p:spPr>
          <a:xfrm>
            <a:off x="793790" y="3061573"/>
            <a:ext cx="680442" cy="680442"/>
          </a:xfrm>
          <a:prstGeom prst="rect">
            <a:avLst/>
          </a:prstGeom>
        </p:spPr>
      </p:pic>
      <p:sp>
        <p:nvSpPr>
          <p:cNvPr id="4" name="Text 1"/>
          <p:cNvSpPr/>
          <p:nvPr/>
        </p:nvSpPr>
        <p:spPr>
          <a:xfrm>
            <a:off x="1757720" y="3252907"/>
            <a:ext cx="299275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Thân thiện môi trường</a:t>
            </a:r>
            <a:endParaRPr lang="en-US" sz="2200" dirty="0"/>
          </a:p>
        </p:txBody>
      </p:sp>
      <p:sp>
        <p:nvSpPr>
          <p:cNvPr id="5" name="Text 2"/>
          <p:cNvSpPr/>
          <p:nvPr/>
        </p:nvSpPr>
        <p:spPr>
          <a:xfrm>
            <a:off x="1757720" y="3743325"/>
            <a:ext cx="5415677"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Ít phát thải khí nhà kính trong quá trình vận hành, góp phần giảm ô nhiễm không khí đô thị.</a:t>
            </a:r>
            <a:endParaRPr lang="en-US" sz="1750" dirty="0"/>
          </a:p>
        </p:txBody>
      </p:sp>
      <p:pic>
        <p:nvPicPr>
          <p:cNvPr id="6" name="Image 1" descr="preencoded.png">    </p:cNvPr>
          <p:cNvPicPr>
            <a:picLocks noChangeAspect="1"/>
          </p:cNvPicPr>
          <p:nvPr/>
        </p:nvPicPr>
        <p:blipFill>
          <a:blip r:embed="rId2"/>
          <a:stretch>
            <a:fillRect/>
          </a:stretch>
        </p:blipFill>
        <p:spPr>
          <a:xfrm>
            <a:off x="7456884" y="3061573"/>
            <a:ext cx="680442" cy="680442"/>
          </a:xfrm>
          <a:prstGeom prst="rect">
            <a:avLst/>
          </a:prstGeom>
        </p:spPr>
      </p:pic>
      <p:sp>
        <p:nvSpPr>
          <p:cNvPr id="7" name="Text 3"/>
          <p:cNvSpPr/>
          <p:nvPr/>
        </p:nvSpPr>
        <p:spPr>
          <a:xfrm>
            <a:off x="8420814" y="3252907"/>
            <a:ext cx="5063252"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Hiệu suất năng lượng cao hơn xe xăng </a:t>
            </a:r>
            <a:endParaRPr lang="en-US" sz="2200" dirty="0"/>
          </a:p>
        </p:txBody>
      </p:sp>
      <p:sp>
        <p:nvSpPr>
          <p:cNvPr id="8" name="Text 4"/>
          <p:cNvSpPr/>
          <p:nvPr/>
        </p:nvSpPr>
        <p:spPr>
          <a:xfrm>
            <a:off x="8420814" y="3743325"/>
            <a:ext cx="5415796"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Xe lai có thể chuyển đổi giữa dùng bin và xăng thuận tiện cho việc di chuyển</a:t>
            </a:r>
            <a:endParaRPr lang="en-US" sz="1750" dirty="0"/>
          </a:p>
        </p:txBody>
      </p:sp>
      <p:pic>
        <p:nvPicPr>
          <p:cNvPr id="9" name="Image 2" descr="preencoded.png">    </p:cNvPr>
          <p:cNvPicPr>
            <a:picLocks noChangeAspect="1"/>
          </p:cNvPicPr>
          <p:nvPr/>
        </p:nvPicPr>
        <p:blipFill>
          <a:blip r:embed="rId3"/>
          <a:stretch>
            <a:fillRect/>
          </a:stretch>
        </p:blipFill>
        <p:spPr>
          <a:xfrm>
            <a:off x="793790" y="4922758"/>
            <a:ext cx="680442" cy="680442"/>
          </a:xfrm>
          <a:prstGeom prst="rect">
            <a:avLst/>
          </a:prstGeom>
        </p:spPr>
      </p:pic>
      <p:sp>
        <p:nvSpPr>
          <p:cNvPr id="10" name="Text 5"/>
          <p:cNvSpPr/>
          <p:nvPr/>
        </p:nvSpPr>
        <p:spPr>
          <a:xfrm>
            <a:off x="1757720" y="511409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Bảo dưỡng đơn giản</a:t>
            </a:r>
            <a:endParaRPr lang="en-US" sz="2200" dirty="0"/>
          </a:p>
        </p:txBody>
      </p:sp>
      <p:sp>
        <p:nvSpPr>
          <p:cNvPr id="11" name="Text 6"/>
          <p:cNvSpPr/>
          <p:nvPr/>
        </p:nvSpPr>
        <p:spPr>
          <a:xfrm>
            <a:off x="1757720" y="5604510"/>
            <a:ext cx="5415677"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Ít bộ phận chuyển động hơn động cơ đốt trong, giảm đáng kể chi phí và tần suất bảo dưỡng.</a:t>
            </a:r>
            <a:endParaRPr lang="en-US" sz="1750" dirty="0"/>
          </a:p>
        </p:txBody>
      </p:sp>
      <p:pic>
        <p:nvPicPr>
          <p:cNvPr id="12" name="Image 3" descr="preencoded.png">    </p:cNvPr>
          <p:cNvPicPr>
            <a:picLocks noChangeAspect="1"/>
          </p:cNvPicPr>
          <p:nvPr/>
        </p:nvPicPr>
        <p:blipFill>
          <a:blip r:embed="rId4"/>
          <a:stretch>
            <a:fillRect/>
          </a:stretch>
        </p:blipFill>
        <p:spPr>
          <a:xfrm>
            <a:off x="7456884" y="4922758"/>
            <a:ext cx="680442" cy="680442"/>
          </a:xfrm>
          <a:prstGeom prst="rect">
            <a:avLst/>
          </a:prstGeom>
        </p:spPr>
      </p:pic>
      <p:sp>
        <p:nvSpPr>
          <p:cNvPr id="13" name="Text 7"/>
          <p:cNvSpPr/>
          <p:nvPr/>
        </p:nvSpPr>
        <p:spPr>
          <a:xfrm>
            <a:off x="8420814" y="511409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Vận hành êm ái</a:t>
            </a:r>
            <a:endParaRPr lang="en-US" sz="2200" dirty="0"/>
          </a:p>
        </p:txBody>
      </p:sp>
      <p:sp>
        <p:nvSpPr>
          <p:cNvPr id="14" name="Text 8"/>
          <p:cNvSpPr/>
          <p:nvPr/>
        </p:nvSpPr>
        <p:spPr>
          <a:xfrm>
            <a:off x="8420814" y="5604510"/>
            <a:ext cx="5415796"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Động cơ điện hoạt động gần như không có tiếng ồn và rung lắc, mang lại trải nghiệm lái thoải mái.</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38520" y="423029"/>
            <a:ext cx="4348520" cy="480774"/>
          </a:xfrm>
          <a:prstGeom prst="rect">
            <a:avLst/>
          </a:prstGeom>
          <a:noFill/>
          <a:ln/>
        </p:spPr>
        <p:txBody>
          <a:bodyPr wrap="none" lIns="0" tIns="0" rIns="0" bIns="0" rtlCol="0" anchor="t"/>
          <a:lstStyle/>
          <a:p>
            <a:pPr algn="l" indent="0" marL="0">
              <a:lnSpc>
                <a:spcPts val="3750"/>
              </a:lnSpc>
              <a:buNone/>
            </a:pPr>
            <a:r>
              <a:rPr lang="en-US" sz="3000" dirty="0">
                <a:solidFill>
                  <a:srgbClr val="091C53"/>
                </a:solidFill>
                <a:latin typeface="Instrument Sans Semi Bold" pitchFamily="34" charset="0"/>
                <a:ea typeface="Instrument Sans Semi Bold" pitchFamily="34" charset="-122"/>
                <a:cs typeface="Instrument Sans Semi Bold" pitchFamily="34" charset="-120"/>
              </a:rPr>
              <a:t>Hạn Chế Và Thách Thức</a:t>
            </a:r>
            <a:endParaRPr lang="en-US" sz="3000" dirty="0"/>
          </a:p>
        </p:txBody>
      </p:sp>
      <p:sp>
        <p:nvSpPr>
          <p:cNvPr id="3" name="Text 1"/>
          <p:cNvSpPr/>
          <p:nvPr/>
        </p:nvSpPr>
        <p:spPr>
          <a:xfrm>
            <a:off x="538520" y="1273016"/>
            <a:ext cx="6589038" cy="492204"/>
          </a:xfrm>
          <a:prstGeom prst="rect">
            <a:avLst/>
          </a:prstGeom>
          <a:noFill/>
          <a:ln/>
        </p:spPr>
        <p:txBody>
          <a:bodyPr wrap="square" lIns="0" tIns="0" rIns="0" bIns="0" rtlCol="0" anchor="t"/>
          <a:lstStyle/>
          <a:p>
            <a:pPr algn="l" indent="0" marL="0">
              <a:lnSpc>
                <a:spcPts val="1900"/>
              </a:lnSpc>
              <a:buNone/>
            </a:pPr>
            <a:r>
              <a:rPr lang="en-US" sz="1200" b="1" dirty="0">
                <a:solidFill>
                  <a:srgbClr val="1E3063"/>
                </a:solidFill>
                <a:latin typeface="Instrument Sans Medium" pitchFamily="34" charset="0"/>
                <a:ea typeface="Instrument Sans Medium" pitchFamily="34" charset="-122"/>
                <a:cs typeface="Instrument Sans Medium" pitchFamily="34" charset="-120"/>
              </a:rPr>
              <a:t>Phạm vi di chuyển còn hạn chế:</a:t>
            </a:r>
            <a:pPr algn="l" indent="0" marL="0">
              <a:lnSpc>
                <a:spcPts val="1900"/>
              </a:lnSpc>
              <a:buNone/>
            </a:pPr>
            <a:r>
              <a:rPr lang="en-US" sz="1200" dirty="0">
                <a:solidFill>
                  <a:srgbClr val="1E3063"/>
                </a:solidFill>
                <a:latin typeface="Instrument Sans Medium" pitchFamily="34" charset="0"/>
                <a:ea typeface="Instrument Sans Medium" pitchFamily="34" charset="-122"/>
                <a:cs typeface="Instrument Sans Medium" pitchFamily="34" charset="-120"/>
              </a:rPr>
              <a:t> Mỗi lần sạc, xe điện thường chỉ di chuyển được từ 150-500 km, thấp hơn so với xe xăng truyền thống, gây lo ngại về quãng đường di chuyển dài.</a:t>
            </a:r>
            <a:endParaRPr lang="en-US" sz="1200" dirty="0"/>
          </a:p>
        </p:txBody>
      </p:sp>
      <p:sp>
        <p:nvSpPr>
          <p:cNvPr id="4" name="Text 2"/>
          <p:cNvSpPr/>
          <p:nvPr/>
        </p:nvSpPr>
        <p:spPr>
          <a:xfrm>
            <a:off x="538520" y="1903690"/>
            <a:ext cx="6589038" cy="492204"/>
          </a:xfrm>
          <a:prstGeom prst="rect">
            <a:avLst/>
          </a:prstGeom>
          <a:noFill/>
          <a:ln/>
        </p:spPr>
        <p:txBody>
          <a:bodyPr wrap="square" lIns="0" tIns="0" rIns="0" bIns="0" rtlCol="0" anchor="t"/>
          <a:lstStyle/>
          <a:p>
            <a:pPr algn="l" indent="0" marL="0">
              <a:lnSpc>
                <a:spcPts val="1900"/>
              </a:lnSpc>
              <a:buNone/>
            </a:pPr>
            <a:r>
              <a:rPr lang="en-US" sz="1200" b="1" dirty="0">
                <a:solidFill>
                  <a:srgbClr val="1E3063"/>
                </a:solidFill>
                <a:latin typeface="Instrument Sans Medium" pitchFamily="34" charset="0"/>
                <a:ea typeface="Instrument Sans Medium" pitchFamily="34" charset="-122"/>
                <a:cs typeface="Instrument Sans Medium" pitchFamily="34" charset="-120"/>
              </a:rPr>
              <a:t>Thời gian sạc pin lâu:</a:t>
            </a:r>
            <a:pPr algn="l" indent="0" marL="0">
              <a:lnSpc>
                <a:spcPts val="1900"/>
              </a:lnSpc>
              <a:buNone/>
            </a:pPr>
            <a:r>
              <a:rPr lang="en-US" sz="1200" dirty="0">
                <a:solidFill>
                  <a:srgbClr val="1E3063"/>
                </a:solidFill>
                <a:latin typeface="Instrument Sans Medium" pitchFamily="34" charset="0"/>
                <a:ea typeface="Instrument Sans Medium" pitchFamily="34" charset="-122"/>
                <a:cs typeface="Instrument Sans Medium" pitchFamily="34" charset="-120"/>
              </a:rPr>
              <a:t> Sạc đầy pin mất nhiều thời gian hơn so với việc đổ xăng, đặc biệt là tại các trạm sạc công cộng không có sạc nhanh.</a:t>
            </a:r>
            <a:endParaRPr lang="en-US" sz="1200" dirty="0"/>
          </a:p>
        </p:txBody>
      </p:sp>
      <p:pic>
        <p:nvPicPr>
          <p:cNvPr id="5" name="Image 0" descr="preencoded.png">    </p:cNvPr>
          <p:cNvPicPr>
            <a:picLocks noChangeAspect="1"/>
          </p:cNvPicPr>
          <p:nvPr/>
        </p:nvPicPr>
        <p:blipFill>
          <a:blip r:embed="rId1"/>
          <a:stretch>
            <a:fillRect/>
          </a:stretch>
        </p:blipFill>
        <p:spPr>
          <a:xfrm>
            <a:off x="7510462" y="1307544"/>
            <a:ext cx="6589038" cy="6589038"/>
          </a:xfrm>
          <a:prstGeom prst="rect">
            <a:avLst/>
          </a:prstGeom>
        </p:spPr>
      </p:pic>
      <p:sp>
        <p:nvSpPr>
          <p:cNvPr id="6" name="Text 3"/>
          <p:cNvSpPr/>
          <p:nvPr/>
        </p:nvSpPr>
        <p:spPr>
          <a:xfrm>
            <a:off x="538520" y="8242578"/>
            <a:ext cx="13553361" cy="246102"/>
          </a:xfrm>
          <a:prstGeom prst="rect">
            <a:avLst/>
          </a:prstGeom>
          <a:noFill/>
          <a:ln/>
        </p:spPr>
        <p:txBody>
          <a:bodyPr wrap="none" lIns="0" tIns="0" rIns="0" bIns="0" rtlCol="0" anchor="t"/>
          <a:lstStyle/>
          <a:p>
            <a:pPr algn="l" indent="0" marL="0">
              <a:lnSpc>
                <a:spcPts val="1900"/>
              </a:lnSpc>
              <a:buNone/>
            </a:pPr>
            <a:r>
              <a:rPr lang="en-US" sz="1200" b="1" dirty="0">
                <a:solidFill>
                  <a:srgbClr val="1E3063"/>
                </a:solidFill>
                <a:latin typeface="Instrument Sans Medium" pitchFamily="34" charset="0"/>
                <a:ea typeface="Instrument Sans Medium" pitchFamily="34" charset="-122"/>
                <a:cs typeface="Instrument Sans Medium" pitchFamily="34" charset="-120"/>
              </a:rPr>
              <a:t>Cơ sở hạ tầng trạm sạc chưa đồng bộ:</a:t>
            </a:r>
            <a:pPr algn="l" indent="0" marL="0">
              <a:lnSpc>
                <a:spcPts val="1900"/>
              </a:lnSpc>
              <a:buNone/>
            </a:pPr>
            <a:r>
              <a:rPr lang="en-US" sz="1200" dirty="0">
                <a:solidFill>
                  <a:srgbClr val="1E3063"/>
                </a:solidFill>
                <a:latin typeface="Instrument Sans Medium" pitchFamily="34" charset="0"/>
                <a:ea typeface="Instrument Sans Medium" pitchFamily="34" charset="-122"/>
                <a:cs typeface="Instrument Sans Medium" pitchFamily="34" charset="-120"/>
              </a:rPr>
              <a:t> Tại Việt Nam, mạng lưới trạm sạc đang phát triển nhưng chưa phủ rộng, gây khó khăn cho người dùng ở một số khu vực.</a:t>
            </a:r>
            <a:endParaRPr lang="en-US" sz="1200" dirty="0"/>
          </a:p>
        </p:txBody>
      </p:sp>
      <p:sp>
        <p:nvSpPr>
          <p:cNvPr id="7" name="Text 4"/>
          <p:cNvSpPr/>
          <p:nvPr/>
        </p:nvSpPr>
        <p:spPr>
          <a:xfrm>
            <a:off x="538520" y="8661678"/>
            <a:ext cx="13553361" cy="246102"/>
          </a:xfrm>
          <a:prstGeom prst="rect">
            <a:avLst/>
          </a:prstGeom>
          <a:noFill/>
          <a:ln/>
        </p:spPr>
        <p:txBody>
          <a:bodyPr wrap="none" lIns="0" tIns="0" rIns="0" bIns="0" rtlCol="0" anchor="t"/>
          <a:lstStyle/>
          <a:p>
            <a:pPr algn="l" indent="0" marL="0">
              <a:lnSpc>
                <a:spcPts val="1900"/>
              </a:lnSpc>
              <a:buNone/>
            </a:pPr>
            <a:r>
              <a:rPr lang="en-US" sz="1200" b="1" dirty="0">
                <a:solidFill>
                  <a:srgbClr val="1E3063"/>
                </a:solidFill>
                <a:latin typeface="Instrument Sans Medium" pitchFamily="34" charset="0"/>
                <a:ea typeface="Instrument Sans Medium" pitchFamily="34" charset="-122"/>
                <a:cs typeface="Instrument Sans Medium" pitchFamily="34" charset="-120"/>
              </a:rPr>
              <a:t>Giá thành cao:</a:t>
            </a:r>
            <a:pPr algn="l" indent="0" marL="0">
              <a:lnSpc>
                <a:spcPts val="1900"/>
              </a:lnSpc>
              <a:buNone/>
            </a:pPr>
            <a:r>
              <a:rPr lang="en-US" sz="1200" dirty="0">
                <a:solidFill>
                  <a:srgbClr val="1E3063"/>
                </a:solidFill>
                <a:latin typeface="Instrument Sans Medium" pitchFamily="34" charset="0"/>
                <a:ea typeface="Instrument Sans Medium" pitchFamily="34" charset="-122"/>
                <a:cs typeface="Instrument Sans Medium" pitchFamily="34" charset="-120"/>
              </a:rPr>
              <a:t> Giá bán xe điện hiện vẫn cao hơn so với xe truyền thống cùng phân khúc, là một rào cản lớn đối với người tiêu dùng.</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31138" y="417314"/>
            <a:ext cx="7645360" cy="474226"/>
          </a:xfrm>
          <a:prstGeom prst="rect">
            <a:avLst/>
          </a:prstGeom>
          <a:noFill/>
          <a:ln/>
        </p:spPr>
        <p:txBody>
          <a:bodyPr wrap="none" lIns="0" tIns="0" rIns="0" bIns="0" rtlCol="0" anchor="t"/>
          <a:lstStyle/>
          <a:p>
            <a:pPr algn="l" indent="0" marL="0">
              <a:lnSpc>
                <a:spcPts val="3700"/>
              </a:lnSpc>
              <a:buNone/>
            </a:pPr>
            <a:r>
              <a:rPr lang="en-US" sz="2950" dirty="0">
                <a:solidFill>
                  <a:srgbClr val="091C53"/>
                </a:solidFill>
                <a:latin typeface="Instrument Sans Semi Bold" pitchFamily="34" charset="0"/>
                <a:ea typeface="Instrument Sans Semi Bold" pitchFamily="34" charset="-122"/>
                <a:cs typeface="Instrument Sans Semi Bold" pitchFamily="34" charset="-120"/>
              </a:rPr>
              <a:t>Thị Trường Xe Ô Tô Điện Tại Việt Nam 2025</a:t>
            </a:r>
            <a:endParaRPr lang="en-US" sz="2950" dirty="0"/>
          </a:p>
        </p:txBody>
      </p:sp>
      <p:sp>
        <p:nvSpPr>
          <p:cNvPr id="3" name="Text 1"/>
          <p:cNvSpPr/>
          <p:nvPr/>
        </p:nvSpPr>
        <p:spPr>
          <a:xfrm>
            <a:off x="531138" y="1195030"/>
            <a:ext cx="13568124" cy="242888"/>
          </a:xfrm>
          <a:prstGeom prst="rect">
            <a:avLst/>
          </a:prstGeom>
          <a:noFill/>
          <a:ln/>
        </p:spPr>
        <p:txBody>
          <a:bodyPr wrap="none" lIns="0" tIns="0" rIns="0" bIns="0" rtlCol="0" anchor="t"/>
          <a:lstStyle/>
          <a:p>
            <a:pPr algn="l" indent="0" marL="0">
              <a:lnSpc>
                <a:spcPts val="1900"/>
              </a:lnSpc>
              <a:buNone/>
            </a:pPr>
            <a:r>
              <a:rPr lang="en-US" sz="1150" dirty="0">
                <a:solidFill>
                  <a:srgbClr val="1E3063"/>
                </a:solidFill>
                <a:latin typeface="Instrument Sans Medium" pitchFamily="34" charset="0"/>
                <a:ea typeface="Instrument Sans Medium" pitchFamily="34" charset="-122"/>
                <a:cs typeface="Instrument Sans Medium" pitchFamily="34" charset="-120"/>
              </a:rPr>
              <a:t>Thị trường xe ô tô điện Việt Nam đang chứng kiến sự tăng trưởng mạnh mẽ, với sự xuất hiện của nhiều mẫu xe và thương hiệu đa dạng.</a:t>
            </a:r>
            <a:endParaRPr lang="en-US" sz="1150" dirty="0"/>
          </a:p>
        </p:txBody>
      </p:sp>
      <p:sp>
        <p:nvSpPr>
          <p:cNvPr id="4" name="Text 2"/>
          <p:cNvSpPr/>
          <p:nvPr/>
        </p:nvSpPr>
        <p:spPr>
          <a:xfrm>
            <a:off x="531138" y="1760339"/>
            <a:ext cx="1897142" cy="237053"/>
          </a:xfrm>
          <a:prstGeom prst="rect">
            <a:avLst/>
          </a:prstGeom>
          <a:noFill/>
          <a:ln/>
        </p:spPr>
        <p:txBody>
          <a:bodyPr wrap="none" lIns="0" tIns="0" rIns="0" bIns="0" rtlCol="0" anchor="t"/>
          <a:lstStyle/>
          <a:p>
            <a:pPr algn="l" indent="0" marL="0">
              <a:lnSpc>
                <a:spcPts val="1850"/>
              </a:lnSpc>
              <a:buNone/>
            </a:pPr>
            <a:r>
              <a:rPr lang="en-US" sz="1450" dirty="0">
                <a:solidFill>
                  <a:srgbClr val="091C53"/>
                </a:solidFill>
                <a:latin typeface="Instrument Sans Semi Bold" pitchFamily="34" charset="0"/>
                <a:ea typeface="Instrument Sans Semi Bold" pitchFamily="34" charset="-122"/>
                <a:cs typeface="Instrument Sans Semi Bold" pitchFamily="34" charset="-120"/>
              </a:rPr>
              <a:t>Các mẫu xe phổ biến:</a:t>
            </a:r>
            <a:endParaRPr lang="en-US" sz="1450" dirty="0"/>
          </a:p>
        </p:txBody>
      </p:sp>
      <p:sp>
        <p:nvSpPr>
          <p:cNvPr id="5" name="Text 3"/>
          <p:cNvSpPr/>
          <p:nvPr/>
        </p:nvSpPr>
        <p:spPr>
          <a:xfrm>
            <a:off x="531138" y="2149078"/>
            <a:ext cx="6598920" cy="242888"/>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1E3063"/>
                </a:solidFill>
                <a:latin typeface="Instrument Sans Medium" pitchFamily="34" charset="0"/>
                <a:ea typeface="Instrument Sans Medium" pitchFamily="34" charset="-122"/>
                <a:cs typeface="Instrument Sans Medium" pitchFamily="34" charset="-120"/>
              </a:rPr>
              <a:t>VinFast VF 3, VF 5, VF 6, VF 7, VF 8, VF 9</a:t>
            </a:r>
            <a:endParaRPr lang="en-US" sz="1150" dirty="0"/>
          </a:p>
        </p:txBody>
      </p:sp>
      <p:sp>
        <p:nvSpPr>
          <p:cNvPr id="6" name="Text 4"/>
          <p:cNvSpPr/>
          <p:nvPr/>
        </p:nvSpPr>
        <p:spPr>
          <a:xfrm>
            <a:off x="531138" y="2445068"/>
            <a:ext cx="6598920" cy="242888"/>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1E3063"/>
                </a:solidFill>
                <a:latin typeface="Instrument Sans Medium" pitchFamily="34" charset="0"/>
                <a:ea typeface="Instrument Sans Medium" pitchFamily="34" charset="-122"/>
                <a:cs typeface="Instrument Sans Medium" pitchFamily="34" charset="-120"/>
              </a:rPr>
              <a:t>BYD Dolphin, Atto 3</a:t>
            </a:r>
            <a:endParaRPr lang="en-US" sz="1150" dirty="0"/>
          </a:p>
        </p:txBody>
      </p:sp>
      <p:sp>
        <p:nvSpPr>
          <p:cNvPr id="7" name="Text 5"/>
          <p:cNvSpPr/>
          <p:nvPr/>
        </p:nvSpPr>
        <p:spPr>
          <a:xfrm>
            <a:off x="531138" y="2741057"/>
            <a:ext cx="6598920" cy="242888"/>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1E3063"/>
                </a:solidFill>
                <a:latin typeface="Instrument Sans Medium" pitchFamily="34" charset="0"/>
                <a:ea typeface="Instrument Sans Medium" pitchFamily="34" charset="-122"/>
                <a:cs typeface="Instrument Sans Medium" pitchFamily="34" charset="-120"/>
              </a:rPr>
              <a:t>Wuling Hongguang Mini EV</a:t>
            </a:r>
            <a:endParaRPr lang="en-US" sz="1150" dirty="0"/>
          </a:p>
        </p:txBody>
      </p:sp>
      <p:sp>
        <p:nvSpPr>
          <p:cNvPr id="8" name="Text 6"/>
          <p:cNvSpPr/>
          <p:nvPr/>
        </p:nvSpPr>
        <p:spPr>
          <a:xfrm>
            <a:off x="531138" y="3037046"/>
            <a:ext cx="6598920" cy="242888"/>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1E3063"/>
                </a:solidFill>
                <a:latin typeface="Instrument Sans Medium" pitchFamily="34" charset="0"/>
                <a:ea typeface="Instrument Sans Medium" pitchFamily="34" charset="-122"/>
                <a:cs typeface="Instrument Sans Medium" pitchFamily="34" charset="-120"/>
              </a:rPr>
              <a:t>Hyundai Ioniq 5</a:t>
            </a:r>
            <a:endParaRPr lang="en-US" sz="1150" dirty="0"/>
          </a:p>
        </p:txBody>
      </p:sp>
      <p:sp>
        <p:nvSpPr>
          <p:cNvPr id="9" name="Text 7"/>
          <p:cNvSpPr/>
          <p:nvPr/>
        </p:nvSpPr>
        <p:spPr>
          <a:xfrm>
            <a:off x="531138" y="3333036"/>
            <a:ext cx="6598920" cy="242888"/>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1E3063"/>
                </a:solidFill>
                <a:latin typeface="Instrument Sans Medium" pitchFamily="34" charset="0"/>
                <a:ea typeface="Instrument Sans Medium" pitchFamily="34" charset="-122"/>
                <a:cs typeface="Instrument Sans Medium" pitchFamily="34" charset="-120"/>
              </a:rPr>
              <a:t>Porsche Taycan</a:t>
            </a:r>
            <a:endParaRPr lang="en-US" sz="1150" dirty="0"/>
          </a:p>
        </p:txBody>
      </p:sp>
      <p:sp>
        <p:nvSpPr>
          <p:cNvPr id="10" name="Text 8"/>
          <p:cNvSpPr/>
          <p:nvPr/>
        </p:nvSpPr>
        <p:spPr>
          <a:xfrm>
            <a:off x="531138" y="3712488"/>
            <a:ext cx="6598920" cy="485775"/>
          </a:xfrm>
          <a:prstGeom prst="rect">
            <a:avLst/>
          </a:prstGeom>
          <a:noFill/>
          <a:ln/>
        </p:spPr>
        <p:txBody>
          <a:bodyPr wrap="square" lIns="0" tIns="0" rIns="0" bIns="0" rtlCol="0" anchor="t"/>
          <a:lstStyle/>
          <a:p>
            <a:pPr algn="l" indent="0" marL="0">
              <a:lnSpc>
                <a:spcPts val="1900"/>
              </a:lnSpc>
              <a:buNone/>
            </a:pPr>
            <a:r>
              <a:rPr lang="en-US" sz="1150" dirty="0">
                <a:solidFill>
                  <a:srgbClr val="1E3063"/>
                </a:solidFill>
                <a:latin typeface="Instrument Sans Medium" pitchFamily="34" charset="0"/>
                <a:ea typeface="Instrument Sans Medium" pitchFamily="34" charset="-122"/>
                <a:cs typeface="Instrument Sans Medium" pitchFamily="34" charset="-120"/>
              </a:rPr>
              <a:t>Giá bán dao động từ khoảng </a:t>
            </a:r>
            <a:pPr algn="l" indent="0" marL="0">
              <a:lnSpc>
                <a:spcPts val="1900"/>
              </a:lnSpc>
              <a:buNone/>
            </a:pPr>
            <a:r>
              <a:rPr lang="en-US" sz="1150" dirty="0">
                <a:solidFill>
                  <a:srgbClr val="FF5000"/>
                </a:solidFill>
                <a:latin typeface="Instrument Sans Medium" pitchFamily="34" charset="0"/>
                <a:ea typeface="Instrument Sans Medium" pitchFamily="34" charset="-122"/>
                <a:cs typeface="Instrument Sans Medium" pitchFamily="34" charset="-120"/>
              </a:rPr>
              <a:t>200 triệu</a:t>
            </a:r>
            <a:pPr algn="l" indent="0" marL="0">
              <a:lnSpc>
                <a:spcPts val="1900"/>
              </a:lnSpc>
              <a:buNone/>
            </a:pPr>
            <a:r>
              <a:rPr lang="en-US" sz="1150" dirty="0">
                <a:solidFill>
                  <a:srgbClr val="1E3063"/>
                </a:solidFill>
                <a:latin typeface="Instrument Sans Medium" pitchFamily="34" charset="0"/>
                <a:ea typeface="Instrument Sans Medium" pitchFamily="34" charset="-122"/>
                <a:cs typeface="Instrument Sans Medium" pitchFamily="34" charset="-120"/>
              </a:rPr>
              <a:t> đến gần </a:t>
            </a:r>
            <a:pPr algn="l" indent="0" marL="0">
              <a:lnSpc>
                <a:spcPts val="1900"/>
              </a:lnSpc>
              <a:buNone/>
            </a:pPr>
            <a:r>
              <a:rPr lang="en-US" sz="1150" dirty="0">
                <a:solidFill>
                  <a:srgbClr val="FF5000"/>
                </a:solidFill>
                <a:latin typeface="Instrument Sans Medium" pitchFamily="34" charset="0"/>
                <a:ea typeface="Instrument Sans Medium" pitchFamily="34" charset="-122"/>
                <a:cs typeface="Instrument Sans Medium" pitchFamily="34" charset="-120"/>
              </a:rPr>
              <a:t>1 tỷ đồng</a:t>
            </a:r>
            <a:pPr algn="l" indent="0" marL="0">
              <a:lnSpc>
                <a:spcPts val="1900"/>
              </a:lnSpc>
              <a:buNone/>
            </a:pPr>
            <a:r>
              <a:rPr lang="en-US" sz="1150" dirty="0">
                <a:solidFill>
                  <a:srgbClr val="1E3063"/>
                </a:solidFill>
                <a:latin typeface="Instrument Sans Medium" pitchFamily="34" charset="0"/>
                <a:ea typeface="Instrument Sans Medium" pitchFamily="34" charset="-122"/>
                <a:cs typeface="Instrument Sans Medium" pitchFamily="34" charset="-120"/>
              </a:rPr>
              <a:t>, phù hợp với nhiều phân khúc khách hàng.</a:t>
            </a:r>
            <a:endParaRPr lang="en-US" sz="1150" dirty="0"/>
          </a:p>
        </p:txBody>
      </p:sp>
      <p:pic>
        <p:nvPicPr>
          <p:cNvPr id="11" name="Image 0" descr="preencoded.png">    </p:cNvPr>
          <p:cNvPicPr>
            <a:picLocks noChangeAspect="1"/>
          </p:cNvPicPr>
          <p:nvPr/>
        </p:nvPicPr>
        <p:blipFill>
          <a:blip r:embed="rId1"/>
          <a:stretch>
            <a:fillRect/>
          </a:stretch>
        </p:blipFill>
        <p:spPr>
          <a:xfrm>
            <a:off x="7507962" y="1779389"/>
            <a:ext cx="6598920" cy="6598920"/>
          </a:xfrm>
          <a:prstGeom prst="rect">
            <a:avLst/>
          </a:prstGeom>
        </p:spPr>
      </p:pic>
      <p:sp>
        <p:nvSpPr>
          <p:cNvPr id="12" name="Text 9"/>
          <p:cNvSpPr/>
          <p:nvPr/>
        </p:nvSpPr>
        <p:spPr>
          <a:xfrm>
            <a:off x="531138" y="8719780"/>
            <a:ext cx="13568124" cy="485775"/>
          </a:xfrm>
          <a:prstGeom prst="rect">
            <a:avLst/>
          </a:prstGeom>
          <a:noFill/>
          <a:ln/>
        </p:spPr>
        <p:txBody>
          <a:bodyPr wrap="square" lIns="0" tIns="0" rIns="0" bIns="0" rtlCol="0" anchor="t"/>
          <a:lstStyle/>
          <a:p>
            <a:pPr algn="l" indent="0" marL="0">
              <a:lnSpc>
                <a:spcPts val="1900"/>
              </a:lnSpc>
              <a:buNone/>
            </a:pPr>
            <a:r>
              <a:rPr lang="en-US" sz="1150" b="1" dirty="0">
                <a:solidFill>
                  <a:srgbClr val="1E3063"/>
                </a:solidFill>
                <a:latin typeface="Instrument Sans Medium" pitchFamily="34" charset="0"/>
                <a:ea typeface="Instrument Sans Medium" pitchFamily="34" charset="-122"/>
                <a:cs typeface="Instrument Sans Medium" pitchFamily="34" charset="-120"/>
              </a:rPr>
              <a:t>VinFast</a:t>
            </a:r>
            <a:pPr algn="l" indent="0" marL="0">
              <a:lnSpc>
                <a:spcPts val="1900"/>
              </a:lnSpc>
              <a:buNone/>
            </a:pPr>
            <a:r>
              <a:rPr lang="en-US" sz="1150" dirty="0">
                <a:solidFill>
                  <a:srgbClr val="1E3063"/>
                </a:solidFill>
                <a:latin typeface="Instrument Sans Medium" pitchFamily="34" charset="0"/>
                <a:ea typeface="Instrument Sans Medium" pitchFamily="34" charset="-122"/>
                <a:cs typeface="Instrument Sans Medium" pitchFamily="34" charset="-120"/>
              </a:rPr>
              <a:t> là thương hiệu nội địa dẫn đầu về xe điện thuần Việt, góp phần quan trọng vào việc phổ cập xe điện tại Việt Nam. Nhu cầu xe điện tăng nhanh nhờ chính sách hỗ trợ của chính phủ và ý thức bảo vệ môi trường ngày càng cao của người dân.</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18661" y="704969"/>
            <a:ext cx="8499158" cy="641747"/>
          </a:xfrm>
          <a:prstGeom prst="rect">
            <a:avLst/>
          </a:prstGeom>
          <a:noFill/>
          <a:ln/>
        </p:spPr>
        <p:txBody>
          <a:bodyPr wrap="none" lIns="0" tIns="0" rIns="0" bIns="0" rtlCol="0" anchor="t"/>
          <a:lstStyle/>
          <a:p>
            <a:pPr algn="l" indent="0" marL="0">
              <a:lnSpc>
                <a:spcPts val="5050"/>
              </a:lnSpc>
              <a:buNone/>
            </a:pPr>
            <a:r>
              <a:rPr lang="en-US" sz="4000" dirty="0">
                <a:solidFill>
                  <a:srgbClr val="091C53"/>
                </a:solidFill>
                <a:latin typeface="Instrument Sans Semi Bold" pitchFamily="34" charset="0"/>
                <a:ea typeface="Instrument Sans Semi Bold" pitchFamily="34" charset="-122"/>
                <a:cs typeface="Instrument Sans Semi Bold" pitchFamily="34" charset="-120"/>
              </a:rPr>
              <a:t>Công Nghệ Và Xu Hướng Phát Triển</a:t>
            </a:r>
            <a:endParaRPr lang="en-US" sz="4000" dirty="0"/>
          </a:p>
        </p:txBody>
      </p:sp>
      <p:pic>
        <p:nvPicPr>
          <p:cNvPr id="3" name="Image 0" descr="preencoded.png">    </p:cNvPr>
          <p:cNvPicPr>
            <a:picLocks noChangeAspect="1"/>
          </p:cNvPicPr>
          <p:nvPr/>
        </p:nvPicPr>
        <p:blipFill>
          <a:blip r:embed="rId1"/>
          <a:stretch>
            <a:fillRect/>
          </a:stretch>
        </p:blipFill>
        <p:spPr>
          <a:xfrm>
            <a:off x="718661" y="1757363"/>
            <a:ext cx="1026676" cy="1511737"/>
          </a:xfrm>
          <a:prstGeom prst="rect">
            <a:avLst/>
          </a:prstGeom>
        </p:spPr>
      </p:pic>
      <p:sp>
        <p:nvSpPr>
          <p:cNvPr id="4" name="Text 1"/>
          <p:cNvSpPr/>
          <p:nvPr/>
        </p:nvSpPr>
        <p:spPr>
          <a:xfrm>
            <a:off x="1950601" y="1962626"/>
            <a:ext cx="2682121" cy="320873"/>
          </a:xfrm>
          <a:prstGeom prst="rect">
            <a:avLst/>
          </a:prstGeom>
          <a:noFill/>
          <a:ln/>
        </p:spPr>
        <p:txBody>
          <a:bodyPr wrap="none" lIns="0" tIns="0" rIns="0" bIns="0" rtlCol="0" anchor="t"/>
          <a:lstStyle/>
          <a:p>
            <a:pPr algn="l" indent="0" marL="0">
              <a:lnSpc>
                <a:spcPts val="2500"/>
              </a:lnSpc>
              <a:buNone/>
            </a:pPr>
            <a:r>
              <a:rPr lang="en-US" sz="2000" dirty="0">
                <a:solidFill>
                  <a:srgbClr val="1E3063"/>
                </a:solidFill>
                <a:latin typeface="Instrument Sans Semi Bold" pitchFamily="34" charset="0"/>
                <a:ea typeface="Instrument Sans Semi Bold" pitchFamily="34" charset="-122"/>
                <a:cs typeface="Instrument Sans Semi Bold" pitchFamily="34" charset="-120"/>
              </a:rPr>
              <a:t>Cải tiến công nghệ pin</a:t>
            </a:r>
            <a:endParaRPr lang="en-US" sz="2000" dirty="0"/>
          </a:p>
        </p:txBody>
      </p:sp>
      <p:sp>
        <p:nvSpPr>
          <p:cNvPr id="5" name="Text 2"/>
          <p:cNvSpPr/>
          <p:nvPr/>
        </p:nvSpPr>
        <p:spPr>
          <a:xfrm>
            <a:off x="1950601" y="2406610"/>
            <a:ext cx="11961138" cy="657225"/>
          </a:xfrm>
          <a:prstGeom prst="rect">
            <a:avLst/>
          </a:prstGeom>
          <a:noFill/>
          <a:ln/>
        </p:spPr>
        <p:txBody>
          <a:bodyPr wrap="squar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Pin lithium-ion ngày càng được cải tiến, tăng dung lượng, giảm trọng lượng và đặc biệt là giảm giá thành, làm cho xe điện trở nên cạnh tranh hơn.</a:t>
            </a:r>
            <a:endParaRPr lang="en-US" sz="1600" dirty="0"/>
          </a:p>
        </p:txBody>
      </p:sp>
      <p:pic>
        <p:nvPicPr>
          <p:cNvPr id="6" name="Image 1" descr="preencoded.png">    </p:cNvPr>
          <p:cNvPicPr>
            <a:picLocks noChangeAspect="1"/>
          </p:cNvPicPr>
          <p:nvPr/>
        </p:nvPicPr>
        <p:blipFill>
          <a:blip r:embed="rId2"/>
          <a:stretch>
            <a:fillRect/>
          </a:stretch>
        </p:blipFill>
        <p:spPr>
          <a:xfrm>
            <a:off x="718661" y="3269099"/>
            <a:ext cx="1026676" cy="1511737"/>
          </a:xfrm>
          <a:prstGeom prst="rect">
            <a:avLst/>
          </a:prstGeom>
        </p:spPr>
      </p:pic>
      <p:sp>
        <p:nvSpPr>
          <p:cNvPr id="7" name="Text 3"/>
          <p:cNvSpPr/>
          <p:nvPr/>
        </p:nvSpPr>
        <p:spPr>
          <a:xfrm>
            <a:off x="1950601" y="3474363"/>
            <a:ext cx="3351371" cy="320873"/>
          </a:xfrm>
          <a:prstGeom prst="rect">
            <a:avLst/>
          </a:prstGeom>
          <a:noFill/>
          <a:ln/>
        </p:spPr>
        <p:txBody>
          <a:bodyPr wrap="none" lIns="0" tIns="0" rIns="0" bIns="0" rtlCol="0" anchor="t"/>
          <a:lstStyle/>
          <a:p>
            <a:pPr algn="l" indent="0" marL="0">
              <a:lnSpc>
                <a:spcPts val="2500"/>
              </a:lnSpc>
              <a:buNone/>
            </a:pPr>
            <a:r>
              <a:rPr lang="en-US" sz="2000" dirty="0">
                <a:solidFill>
                  <a:srgbClr val="1E3063"/>
                </a:solidFill>
                <a:latin typeface="Instrument Sans Semi Bold" pitchFamily="34" charset="0"/>
                <a:ea typeface="Instrument Sans Semi Bold" pitchFamily="34" charset="-122"/>
                <a:cs typeface="Instrument Sans Semi Bold" pitchFamily="34" charset="-120"/>
              </a:rPr>
              <a:t>Sạc nhanh và sạc không dây</a:t>
            </a:r>
            <a:endParaRPr lang="en-US" sz="2000" dirty="0"/>
          </a:p>
        </p:txBody>
      </p:sp>
      <p:sp>
        <p:nvSpPr>
          <p:cNvPr id="8" name="Text 4"/>
          <p:cNvSpPr/>
          <p:nvPr/>
        </p:nvSpPr>
        <p:spPr>
          <a:xfrm>
            <a:off x="1950601" y="3918347"/>
            <a:ext cx="11961138" cy="657225"/>
          </a:xfrm>
          <a:prstGeom prst="rect">
            <a:avLst/>
          </a:prstGeom>
          <a:noFill/>
          <a:ln/>
        </p:spPr>
        <p:txBody>
          <a:bodyPr wrap="squar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Công nghệ sạc nhanh (fast charging) đang được phát triển mạnh mẽ, rút ngắn đáng kể thời gian sạc. Sạc không dây cũng là một xu hướng tiềm năng.</a:t>
            </a:r>
            <a:endParaRPr lang="en-US" sz="1600" dirty="0"/>
          </a:p>
        </p:txBody>
      </p:sp>
      <p:pic>
        <p:nvPicPr>
          <p:cNvPr id="9" name="Image 2" descr="preencoded.png">    </p:cNvPr>
          <p:cNvPicPr>
            <a:picLocks noChangeAspect="1"/>
          </p:cNvPicPr>
          <p:nvPr/>
        </p:nvPicPr>
        <p:blipFill>
          <a:blip r:embed="rId3"/>
          <a:stretch>
            <a:fillRect/>
          </a:stretch>
        </p:blipFill>
        <p:spPr>
          <a:xfrm>
            <a:off x="718661" y="4780836"/>
            <a:ext cx="1026676" cy="1511737"/>
          </a:xfrm>
          <a:prstGeom prst="rect">
            <a:avLst/>
          </a:prstGeom>
        </p:spPr>
      </p:pic>
      <p:sp>
        <p:nvSpPr>
          <p:cNvPr id="10" name="Text 5"/>
          <p:cNvSpPr/>
          <p:nvPr/>
        </p:nvSpPr>
        <p:spPr>
          <a:xfrm>
            <a:off x="1950601" y="4986099"/>
            <a:ext cx="2566749" cy="320873"/>
          </a:xfrm>
          <a:prstGeom prst="rect">
            <a:avLst/>
          </a:prstGeom>
          <a:noFill/>
          <a:ln/>
        </p:spPr>
        <p:txBody>
          <a:bodyPr wrap="none" lIns="0" tIns="0" rIns="0" bIns="0" rtlCol="0" anchor="t"/>
          <a:lstStyle/>
          <a:p>
            <a:pPr algn="l" indent="0" marL="0">
              <a:lnSpc>
                <a:spcPts val="2500"/>
              </a:lnSpc>
              <a:buNone/>
            </a:pPr>
            <a:r>
              <a:rPr lang="en-US" sz="2000" dirty="0">
                <a:solidFill>
                  <a:srgbClr val="1E3063"/>
                </a:solidFill>
                <a:latin typeface="Instrument Sans Semi Bold" pitchFamily="34" charset="0"/>
                <a:ea typeface="Instrument Sans Semi Bold" pitchFamily="34" charset="-122"/>
                <a:cs typeface="Instrument Sans Semi Bold" pitchFamily="34" charset="-120"/>
              </a:rPr>
              <a:t>Xe điện thông minh</a:t>
            </a:r>
            <a:endParaRPr lang="en-US" sz="2000" dirty="0"/>
          </a:p>
        </p:txBody>
      </p:sp>
      <p:sp>
        <p:nvSpPr>
          <p:cNvPr id="11" name="Text 6"/>
          <p:cNvSpPr/>
          <p:nvPr/>
        </p:nvSpPr>
        <p:spPr>
          <a:xfrm>
            <a:off x="1950601" y="5430083"/>
            <a:ext cx="11961138" cy="657225"/>
          </a:xfrm>
          <a:prstGeom prst="rect">
            <a:avLst/>
          </a:prstGeom>
          <a:noFill/>
          <a:ln/>
        </p:spPr>
        <p:txBody>
          <a:bodyPr wrap="squar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Xe điện ngày càng được tích hợp các công nghệ tự hành (ADAS), kết nối thông minh (IoT) và trí tuệ nhân tạo, mang lại trải nghiệm lái an toàn và tiện nghi hơn.</a:t>
            </a:r>
            <a:endParaRPr lang="en-US" sz="1600" dirty="0"/>
          </a:p>
        </p:txBody>
      </p:sp>
      <p:pic>
        <p:nvPicPr>
          <p:cNvPr id="12" name="Image 3" descr="preencoded.png">    </p:cNvPr>
          <p:cNvPicPr>
            <a:picLocks noChangeAspect="1"/>
          </p:cNvPicPr>
          <p:nvPr/>
        </p:nvPicPr>
        <p:blipFill>
          <a:blip r:embed="rId4"/>
          <a:stretch>
            <a:fillRect/>
          </a:stretch>
        </p:blipFill>
        <p:spPr>
          <a:xfrm>
            <a:off x="718661" y="6292572"/>
            <a:ext cx="1026676" cy="1231940"/>
          </a:xfrm>
          <a:prstGeom prst="rect">
            <a:avLst/>
          </a:prstGeom>
        </p:spPr>
      </p:pic>
      <p:sp>
        <p:nvSpPr>
          <p:cNvPr id="13" name="Text 7"/>
          <p:cNvSpPr/>
          <p:nvPr/>
        </p:nvSpPr>
        <p:spPr>
          <a:xfrm>
            <a:off x="1950601" y="6497836"/>
            <a:ext cx="3904774" cy="320873"/>
          </a:xfrm>
          <a:prstGeom prst="rect">
            <a:avLst/>
          </a:prstGeom>
          <a:noFill/>
          <a:ln/>
        </p:spPr>
        <p:txBody>
          <a:bodyPr wrap="none" lIns="0" tIns="0" rIns="0" bIns="0" rtlCol="0" anchor="t"/>
          <a:lstStyle/>
          <a:p>
            <a:pPr algn="l" indent="0" marL="0">
              <a:lnSpc>
                <a:spcPts val="2500"/>
              </a:lnSpc>
              <a:buNone/>
            </a:pPr>
            <a:r>
              <a:rPr lang="en-US" sz="2000" dirty="0">
                <a:solidFill>
                  <a:srgbClr val="1E3063"/>
                </a:solidFill>
                <a:latin typeface="Instrument Sans Semi Bold" pitchFamily="34" charset="0"/>
                <a:ea typeface="Instrument Sans Semi Bold" pitchFamily="34" charset="-122"/>
                <a:cs typeface="Instrument Sans Semi Bold" pitchFamily="34" charset="-120"/>
              </a:rPr>
              <a:t>Chính sách hỗ trợ của Chính phủ</a:t>
            </a:r>
            <a:endParaRPr lang="en-US" sz="2000" dirty="0"/>
          </a:p>
        </p:txBody>
      </p:sp>
      <p:sp>
        <p:nvSpPr>
          <p:cNvPr id="14" name="Text 8"/>
          <p:cNvSpPr/>
          <p:nvPr/>
        </p:nvSpPr>
        <p:spPr>
          <a:xfrm>
            <a:off x="1950601" y="6941820"/>
            <a:ext cx="11961138" cy="328613"/>
          </a:xfrm>
          <a:prstGeom prst="rect">
            <a:avLst/>
          </a:prstGeom>
          <a:noFill/>
          <a:ln/>
        </p:spPr>
        <p:txBody>
          <a:bodyPr wrap="non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Chính phủ Việt Nam đặt mục tiêu thúc đẩy xe điện thông qua các chính sách ưu đãi về thuế, phí và phát triển hạ tầng sạc.</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11699"/>
            <a:ext cx="8629412"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Tác Động Môi Trường Và Kinh Tế</a:t>
            </a:r>
            <a:endParaRPr lang="en-US" sz="4450" dirty="0"/>
          </a:p>
        </p:txBody>
      </p:sp>
      <p:sp>
        <p:nvSpPr>
          <p:cNvPr id="3" name="Text 1"/>
          <p:cNvSpPr/>
          <p:nvPr/>
        </p:nvSpPr>
        <p:spPr>
          <a:xfrm>
            <a:off x="793790" y="2487454"/>
            <a:ext cx="3508415" cy="425291"/>
          </a:xfrm>
          <a:prstGeom prst="rect">
            <a:avLst/>
          </a:prstGeom>
          <a:noFill/>
          <a:ln/>
        </p:spPr>
        <p:txBody>
          <a:bodyPr wrap="none" lIns="0" tIns="0" rIns="0" bIns="0" rtlCol="0" anchor="t"/>
          <a:lstStyle/>
          <a:p>
            <a:pPr algn="l" indent="0" marL="0">
              <a:lnSpc>
                <a:spcPts val="3300"/>
              </a:lnSpc>
              <a:buNone/>
            </a:pPr>
            <a:r>
              <a:rPr lang="en-US" sz="2650" dirty="0">
                <a:solidFill>
                  <a:srgbClr val="091C53"/>
                </a:solidFill>
                <a:latin typeface="Instrument Sans Semi Bold" pitchFamily="34" charset="0"/>
                <a:ea typeface="Instrument Sans Semi Bold" pitchFamily="34" charset="-122"/>
                <a:cs typeface="Instrument Sans Semi Bold" pitchFamily="34" charset="-120"/>
              </a:rPr>
              <a:t>Tác Động Môi Trường:</a:t>
            </a:r>
            <a:endParaRPr lang="en-US" sz="2650" dirty="0"/>
          </a:p>
        </p:txBody>
      </p:sp>
      <p:sp>
        <p:nvSpPr>
          <p:cNvPr id="4" name="Text 2"/>
          <p:cNvSpPr/>
          <p:nvPr/>
        </p:nvSpPr>
        <p:spPr>
          <a:xfrm>
            <a:off x="793790" y="3139559"/>
            <a:ext cx="6244709" cy="1088708"/>
          </a:xfrm>
          <a:prstGeom prst="rect">
            <a:avLst/>
          </a:prstGeom>
          <a:noFill/>
          <a:ln/>
        </p:spPr>
        <p:txBody>
          <a:bodyPr wrap="square" lIns="0" tIns="0" rIns="0" bIns="0" rtlCol="0" anchor="t"/>
          <a:lstStyle/>
          <a:p>
            <a:pPr algn="l" indent="0" marL="0">
              <a:lnSpc>
                <a:spcPts val="2850"/>
              </a:lnSpc>
              <a:buNone/>
            </a:pPr>
            <a:r>
              <a:rPr lang="en-US" sz="1750" b="1" dirty="0">
                <a:solidFill>
                  <a:srgbClr val="1E3063"/>
                </a:solidFill>
                <a:latin typeface="Instrument Sans Medium" pitchFamily="34" charset="0"/>
                <a:ea typeface="Instrument Sans Medium" pitchFamily="34" charset="-122"/>
                <a:cs typeface="Instrument Sans Medium" pitchFamily="34" charset="-120"/>
              </a:rPr>
              <a:t>Giảm ô nhiễm không khí:</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Giảm đáng kể lượng khí thải CO2 và NOx, cải thiện chất lượng không khí ở các đô thị lớn, giảm thiểu hiệu ứng nhà kính.</a:t>
            </a:r>
            <a:endParaRPr lang="en-US" sz="1750" dirty="0"/>
          </a:p>
        </p:txBody>
      </p:sp>
      <p:sp>
        <p:nvSpPr>
          <p:cNvPr id="5" name="Text 3"/>
          <p:cNvSpPr/>
          <p:nvPr/>
        </p:nvSpPr>
        <p:spPr>
          <a:xfrm>
            <a:off x="793790" y="4432340"/>
            <a:ext cx="6244709" cy="725805"/>
          </a:xfrm>
          <a:prstGeom prst="rect">
            <a:avLst/>
          </a:prstGeom>
          <a:noFill/>
          <a:ln/>
        </p:spPr>
        <p:txBody>
          <a:bodyPr wrap="square" lIns="0" tIns="0" rIns="0" bIns="0" rtlCol="0" anchor="t"/>
          <a:lstStyle/>
          <a:p>
            <a:pPr algn="l" indent="0" marL="0">
              <a:lnSpc>
                <a:spcPts val="2850"/>
              </a:lnSpc>
              <a:buNone/>
            </a:pPr>
            <a:r>
              <a:rPr lang="en-US" sz="1750" b="1" dirty="0">
                <a:solidFill>
                  <a:srgbClr val="1E3063"/>
                </a:solidFill>
                <a:latin typeface="Instrument Sans Medium" pitchFamily="34" charset="0"/>
                <a:ea typeface="Instrument Sans Medium" pitchFamily="34" charset="-122"/>
                <a:cs typeface="Instrument Sans Medium" pitchFamily="34" charset="-120"/>
              </a:rPr>
              <a:t>Giảm tiếng ồn:</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Xe điện hoạt động êm ái, góp phần giảm ô nhiễm tiếng ồn đô thị, tạo môi trường sống trong lành hơn.</a:t>
            </a:r>
            <a:endParaRPr lang="en-US" sz="1750" dirty="0"/>
          </a:p>
        </p:txBody>
      </p:sp>
      <p:sp>
        <p:nvSpPr>
          <p:cNvPr id="6" name="Text 4"/>
          <p:cNvSpPr/>
          <p:nvPr/>
        </p:nvSpPr>
        <p:spPr>
          <a:xfrm>
            <a:off x="7599521" y="2487454"/>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091C53"/>
                </a:solidFill>
                <a:latin typeface="Instrument Sans Semi Bold" pitchFamily="34" charset="0"/>
                <a:ea typeface="Instrument Sans Semi Bold" pitchFamily="34" charset="-122"/>
                <a:cs typeface="Instrument Sans Semi Bold" pitchFamily="34" charset="-120"/>
              </a:rPr>
              <a:t>Tác Động Kinh Tế:</a:t>
            </a:r>
            <a:endParaRPr lang="en-US" sz="2650" dirty="0"/>
          </a:p>
        </p:txBody>
      </p:sp>
      <p:sp>
        <p:nvSpPr>
          <p:cNvPr id="7" name="Text 5"/>
          <p:cNvSpPr/>
          <p:nvPr/>
        </p:nvSpPr>
        <p:spPr>
          <a:xfrm>
            <a:off x="7599521" y="3139559"/>
            <a:ext cx="6244709" cy="1088708"/>
          </a:xfrm>
          <a:prstGeom prst="rect">
            <a:avLst/>
          </a:prstGeom>
          <a:noFill/>
          <a:ln/>
        </p:spPr>
        <p:txBody>
          <a:bodyPr wrap="square" lIns="0" tIns="0" rIns="0" bIns="0" rtlCol="0" anchor="t"/>
          <a:lstStyle/>
          <a:p>
            <a:pPr algn="l" indent="0" marL="0">
              <a:lnSpc>
                <a:spcPts val="2850"/>
              </a:lnSpc>
              <a:buNone/>
            </a:pPr>
            <a:r>
              <a:rPr lang="en-US" sz="1750" b="1" dirty="0">
                <a:solidFill>
                  <a:srgbClr val="1E3063"/>
                </a:solidFill>
                <a:latin typeface="Instrument Sans Medium" pitchFamily="34" charset="0"/>
                <a:ea typeface="Instrument Sans Medium" pitchFamily="34" charset="-122"/>
                <a:cs typeface="Instrument Sans Medium" pitchFamily="34" charset="-120"/>
              </a:rPr>
              <a:t>Tiết kiệm chi phí:</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Người dùng tiết kiệm đáng kể chi phí nhiên liệu và bảo trì so với xe xăng, mang lại lợi ích kinh tế lâu dài.</a:t>
            </a:r>
            <a:endParaRPr lang="en-US" sz="1750" dirty="0"/>
          </a:p>
        </p:txBody>
      </p:sp>
      <p:sp>
        <p:nvSpPr>
          <p:cNvPr id="8" name="Text 6"/>
          <p:cNvSpPr/>
          <p:nvPr/>
        </p:nvSpPr>
        <p:spPr>
          <a:xfrm>
            <a:off x="7599521" y="4432340"/>
            <a:ext cx="6244709" cy="1088708"/>
          </a:xfrm>
          <a:prstGeom prst="rect">
            <a:avLst/>
          </a:prstGeom>
          <a:noFill/>
          <a:ln/>
        </p:spPr>
        <p:txBody>
          <a:bodyPr wrap="square" lIns="0" tIns="0" rIns="0" bIns="0" rtlCol="0" anchor="t"/>
          <a:lstStyle/>
          <a:p>
            <a:pPr algn="l" indent="0" marL="0">
              <a:lnSpc>
                <a:spcPts val="2850"/>
              </a:lnSpc>
              <a:buNone/>
            </a:pPr>
            <a:r>
              <a:rPr lang="en-US" sz="1750" b="1" dirty="0">
                <a:solidFill>
                  <a:srgbClr val="1E3063"/>
                </a:solidFill>
                <a:latin typeface="Instrument Sans Medium" pitchFamily="34" charset="0"/>
                <a:ea typeface="Instrument Sans Medium" pitchFamily="34" charset="-122"/>
                <a:cs typeface="Instrument Sans Medium" pitchFamily="34" charset="-120"/>
              </a:rPr>
              <a:t>Phát triển công nghiệp xanh:</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Kích thích phát triển ngành công nghiệp pin, linh kiện điện và công nghệ xanh trong nước, tạo việc làm và cơ hội đầu tư mới.</a:t>
            </a:r>
            <a:endParaRPr lang="en-US" sz="1750" dirty="0"/>
          </a:p>
        </p:txBody>
      </p:sp>
      <p:sp>
        <p:nvSpPr>
          <p:cNvPr id="9" name="Text 7"/>
          <p:cNvSpPr/>
          <p:nvPr/>
        </p:nvSpPr>
        <p:spPr>
          <a:xfrm>
            <a:off x="7599521" y="5725120"/>
            <a:ext cx="6244709" cy="1088708"/>
          </a:xfrm>
          <a:prstGeom prst="rect">
            <a:avLst/>
          </a:prstGeom>
          <a:noFill/>
          <a:ln/>
        </p:spPr>
        <p:txBody>
          <a:bodyPr wrap="square" lIns="0" tIns="0" rIns="0" bIns="0" rtlCol="0" anchor="t"/>
          <a:lstStyle/>
          <a:p>
            <a:pPr algn="l" indent="0" marL="0">
              <a:lnSpc>
                <a:spcPts val="2850"/>
              </a:lnSpc>
              <a:buNone/>
            </a:pPr>
            <a:r>
              <a:rPr lang="en-US" sz="1750" b="1" dirty="0">
                <a:solidFill>
                  <a:srgbClr val="1E3063"/>
                </a:solidFill>
                <a:latin typeface="Instrument Sans Medium" pitchFamily="34" charset="0"/>
                <a:ea typeface="Instrument Sans Medium" pitchFamily="34" charset="-122"/>
                <a:cs typeface="Instrument Sans Medium" pitchFamily="34" charset="-120"/>
              </a:rPr>
              <a:t>Giảm phụ thuộc nhiên liệu hóa thạch:</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Hỗ trợ chuyển đổi năng lượng sạch, giảm sự phụ thuộc vào nguồn nhiên liệu hóa thạch nhập khẩu.</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2025-09-05T06:27:30Z</dcterms:created>
  <dcterms:modified xsi:type="dcterms:W3CDTF">2025-09-05T06:27:30Z</dcterms:modified>
</cp:coreProperties>
</file>